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6" r:id="rId4"/>
    <p:sldId id="265" r:id="rId5"/>
    <p:sldId id="260" r:id="rId6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618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27C94BB-362C-4CAF-A0BF-DB48A7A523F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A45B8AC-13B0-4CFB-8E78-1AD0AAAD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fld id="{00D5F892-BCCA-4E35-9642-5A9DFB3BAECB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fld id="{8E887358-1F91-4F00-AA7A-554AEEAC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A1958B-A0E8-48F4-AD2A-444161A23E8F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3164D1-2FCB-479B-AFE6-EB5B102B59CE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95431" y="6433923"/>
            <a:ext cx="2455863" cy="27699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9A9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5990F28-EF56-40AF-B6C1-2CF755EA3890}" type="slidenum">
              <a:rPr lang="en-US"/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3681"/>
            <a:ext cx="1354772" cy="4784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92736"/>
            <a:ext cx="9144000" cy="697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361" y="155723"/>
            <a:ext cx="8774933" cy="452438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7168" y="771523"/>
            <a:ext cx="8794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011"/>
            <a:ext cx="7886700" cy="4648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Montserrat" panose="00000500000000000000" pitchFamily="2" charset="0"/>
              </a:defRPr>
            </a:lvl1pPr>
            <a:lvl2pPr marL="685800" indent="-228600">
              <a:buSzPct val="85000"/>
              <a:buFont typeface="Courier New" panose="02070309020205020404" pitchFamily="49" charset="0"/>
              <a:buChar char="o"/>
              <a:defRPr sz="1600">
                <a:latin typeface="Montserrat" panose="00000500000000000000" pitchFamily="2" charset="0"/>
              </a:defRPr>
            </a:lvl2pPr>
            <a:lvl3pPr marL="1257300" indent="-342900">
              <a:buSzPct val="85000"/>
              <a:buFont typeface="Wingdings" panose="05000000000000000000" pitchFamily="2" charset="2"/>
              <a:buChar char="Ø"/>
              <a:defRPr sz="1400">
                <a:latin typeface="Montserrat" panose="000005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0"/>
              </a:defRPr>
            </a:lvl4pPr>
            <a:lvl5pPr marL="2057400" indent="-228600">
              <a:buSzPct val="85000"/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0487E3-F1DE-43AF-828E-858632DD0F4C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fld id="{12ACD48E-9090-4DF3-A871-FE5874727E9C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Montserrat" panose="00000500000000000000" pitchFamily="2" charset="0"/>
              </a:defRPr>
            </a:lvl1pPr>
          </a:lstStyle>
          <a:p>
            <a:fld id="{8E887358-1F91-4F00-AA7A-554AEEAC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49805"/>
            <a:ext cx="3886200" cy="472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Montserrat" panose="00000500000000000000" pitchFamily="2" charset="0"/>
              </a:defRPr>
            </a:lvl1pPr>
            <a:lvl2pPr marL="685800" indent="-228600">
              <a:buSzPct val="85000"/>
              <a:buFont typeface="Courier New" panose="02070309020205020404" pitchFamily="49" charset="0"/>
              <a:buChar char="o"/>
              <a:defRPr sz="1800">
                <a:latin typeface="Montserrat" panose="00000500000000000000" pitchFamily="2" charset="0"/>
              </a:defRPr>
            </a:lvl2pPr>
            <a:lvl3pPr marL="1143000" indent="-228600">
              <a:buSzPct val="85000"/>
              <a:buFont typeface="Wingdings" panose="05000000000000000000" pitchFamily="2" charset="2"/>
              <a:buChar char="Ø"/>
              <a:defRPr sz="1600">
                <a:latin typeface="Montserrat" panose="000005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4pPr>
            <a:lvl5pPr marL="2057400" indent="-228600">
              <a:buSzPct val="85000"/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4560D5-3E5E-444F-879E-FA50165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2C6D82-6815-40B3-81F1-AFE5313B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D23D4-57E0-4CFA-9A56-15400FEE6876}" type="datetime1">
              <a:rPr lang="en-US" smtClean="0"/>
              <a:t>1/14/2019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617F84-9580-40AE-B92E-176475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A6D6A5-458E-4B59-A871-3AAA5198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1BCA5F-820F-48AB-A649-CB63D2BF621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52" y="1449805"/>
            <a:ext cx="3886200" cy="472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Montserrat" panose="00000500000000000000" pitchFamily="2" charset="0"/>
              </a:defRPr>
            </a:lvl1pPr>
            <a:lvl2pPr marL="685800" indent="-228600">
              <a:buSzPct val="85000"/>
              <a:buFont typeface="Courier New" panose="02070309020205020404" pitchFamily="49" charset="0"/>
              <a:buChar char="o"/>
              <a:defRPr sz="1800">
                <a:latin typeface="Montserrat" panose="00000500000000000000" pitchFamily="2" charset="0"/>
              </a:defRPr>
            </a:lvl2pPr>
            <a:lvl3pPr marL="1143000" indent="-228600">
              <a:buSzPct val="85000"/>
              <a:buFont typeface="Wingdings" panose="05000000000000000000" pitchFamily="2" charset="2"/>
              <a:buChar char="Ø"/>
              <a:defRPr sz="1600">
                <a:latin typeface="Montserrat" panose="000005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4pPr>
            <a:lvl5pPr marL="2057400" indent="-228600">
              <a:buSzPct val="85000"/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4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B50EA3-60AA-4CD3-99D0-0C68C0C2252A}" type="datetime1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9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10A186-4191-43EB-96CB-43931409D6F2}" type="datetime1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8D01FF-6DA4-4C15-9BD5-0026129528AA}" type="datetime1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DD1070-814F-4C0B-95A5-C183D9F50606}" type="datetime1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E2B3DC-AA5D-458C-BC69-EC74DF726BD0}" type="datetime1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BFC9-98FA-455A-A864-DD7CD3F92F87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7358-1F91-4F00-AA7A-554AEEAC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041-6B64-4F0D-9354-9166DE83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December Credit Card Marketing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4725-6875-4931-927C-136C6E3C9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V1 12/20/18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9960-2C87-48A8-8275-135FD562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7358-1F91-4F00-AA7A-554AEEAC79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D321E-D406-48D8-8836-1350D9164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81463"/>
            <a:ext cx="3886200" cy="4095500"/>
          </a:xfrm>
        </p:spPr>
        <p:txBody>
          <a:bodyPr>
            <a:normAutofit/>
          </a:bodyPr>
          <a:lstStyle/>
          <a:p>
            <a:r>
              <a:rPr lang="en-US" sz="1600" dirty="0"/>
              <a:t>2 Cards</a:t>
            </a:r>
          </a:p>
          <a:p>
            <a:pPr lvl="1"/>
            <a:r>
              <a:rPr lang="en-US" sz="1400" dirty="0"/>
              <a:t>B&amp;H Edge – 2 “legal flavors”</a:t>
            </a:r>
          </a:p>
          <a:p>
            <a:pPr lvl="1"/>
            <a:r>
              <a:rPr lang="en-US" sz="1400" dirty="0"/>
              <a:t>B&amp;H Special Financing </a:t>
            </a:r>
          </a:p>
          <a:p>
            <a:endParaRPr lang="en-US" sz="1600" dirty="0"/>
          </a:p>
          <a:p>
            <a:r>
              <a:rPr lang="en-US" sz="1600" dirty="0"/>
              <a:t>2 Applications, Accounts and Customer Support</a:t>
            </a:r>
          </a:p>
          <a:p>
            <a:pPr lvl="1"/>
            <a:r>
              <a:rPr lang="en-US" sz="1400" dirty="0"/>
              <a:t>B&amp;H Assets &amp; Cust Service</a:t>
            </a:r>
          </a:p>
          <a:p>
            <a:pPr lvl="1"/>
            <a:r>
              <a:rPr lang="en-US" sz="1400" dirty="0"/>
              <a:t>Synchrony Accounts &amp; CC</a:t>
            </a:r>
          </a:p>
          <a:p>
            <a:pPr lvl="1"/>
            <a:endParaRPr lang="en-US" sz="1400" dirty="0"/>
          </a:p>
          <a:p>
            <a:r>
              <a:rPr lang="en-US" sz="1600" dirty="0"/>
              <a:t>Check Out UX and Payments</a:t>
            </a:r>
          </a:p>
          <a:p>
            <a:pPr lvl="1"/>
            <a:r>
              <a:rPr lang="en-US" sz="1400" dirty="0"/>
              <a:t>B&amp;H Assets &amp; Cust Service</a:t>
            </a:r>
          </a:p>
          <a:p>
            <a:pPr lvl="1"/>
            <a:r>
              <a:rPr lang="en-US" sz="1400" dirty="0"/>
              <a:t>Synchrony Accounts &amp; Cust </a:t>
            </a:r>
            <a:r>
              <a:rPr lang="en-US" sz="1400" dirty="0" err="1"/>
              <a:t>Ctr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799832-ED1D-434D-A818-657FC8DC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Marketing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8A4A28-4736-4500-8257-AA134E411E6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51" y="2081463"/>
            <a:ext cx="4147886" cy="427488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B&amp;H Channels</a:t>
            </a:r>
          </a:p>
          <a:p>
            <a:pPr lvl="1"/>
            <a:r>
              <a:rPr lang="en-US" sz="1400" dirty="0"/>
              <a:t>Website (desk and mobile)</a:t>
            </a:r>
          </a:p>
          <a:p>
            <a:pPr lvl="1"/>
            <a:r>
              <a:rPr lang="en-US" sz="1400" dirty="0"/>
              <a:t>Emails / Push</a:t>
            </a:r>
          </a:p>
          <a:p>
            <a:pPr lvl="1"/>
            <a:r>
              <a:rPr lang="en-US" sz="1400" dirty="0"/>
              <a:t>Paid Search and SEO</a:t>
            </a:r>
          </a:p>
          <a:p>
            <a:pPr lvl="1"/>
            <a:r>
              <a:rPr lang="en-US" sz="1400" dirty="0"/>
              <a:t>Affiliates</a:t>
            </a:r>
          </a:p>
          <a:p>
            <a:pPr lvl="1"/>
            <a:r>
              <a:rPr lang="en-US" sz="1400" dirty="0"/>
              <a:t>Social / YouTube ad placement</a:t>
            </a:r>
          </a:p>
          <a:p>
            <a:pPr lvl="1"/>
            <a:r>
              <a:rPr lang="en-US" sz="1400" dirty="0"/>
              <a:t>Video ads: dedicated or coop</a:t>
            </a:r>
          </a:p>
          <a:p>
            <a:pPr lvl="1"/>
            <a:r>
              <a:rPr lang="en-US" sz="1400" dirty="0"/>
              <a:t>PR, OOH, Direct Mailers, etc.</a:t>
            </a:r>
          </a:p>
          <a:p>
            <a:pPr lvl="1"/>
            <a:r>
              <a:rPr lang="en-US" sz="1400" dirty="0"/>
              <a:t>Future: pre-screened/approved customer checkout pop-ups</a:t>
            </a:r>
          </a:p>
          <a:p>
            <a:r>
              <a:rPr lang="en-US" sz="1600" dirty="0"/>
              <a:t>Synchrony Digital Channels</a:t>
            </a:r>
          </a:p>
          <a:p>
            <a:pPr lvl="1"/>
            <a:r>
              <a:rPr lang="en-US" sz="1400" dirty="0"/>
              <a:t>Site: Homepage Hero, Category Listing, Offers (desk and mobile), etc.</a:t>
            </a:r>
          </a:p>
          <a:p>
            <a:pPr lvl="1"/>
            <a:r>
              <a:rPr lang="en-US" sz="1400" dirty="0"/>
              <a:t>Emails, incl. Trigger Campaigns</a:t>
            </a:r>
          </a:p>
          <a:p>
            <a:pPr lvl="1"/>
            <a:r>
              <a:rPr lang="en-US" sz="1400" dirty="0"/>
              <a:t>Paid Search and SEO</a:t>
            </a:r>
          </a:p>
          <a:p>
            <a:pPr lvl="1"/>
            <a:r>
              <a:rPr lang="en-US" sz="1400" dirty="0"/>
              <a:t>YouTube placement</a:t>
            </a:r>
            <a:endParaRPr lang="en-US" sz="1500" dirty="0"/>
          </a:p>
          <a:p>
            <a:pPr lvl="1"/>
            <a:r>
              <a:rPr lang="en-US" sz="1400" dirty="0"/>
              <a:t>Pre-approval offers / letters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3E2CE9D-2787-4907-B30B-25B59F91DFE0}"/>
              </a:ext>
            </a:extLst>
          </p:cNvPr>
          <p:cNvSpPr txBox="1">
            <a:spLocks/>
          </p:cNvSpPr>
          <p:nvPr/>
        </p:nvSpPr>
        <p:spPr>
          <a:xfrm>
            <a:off x="628650" y="1558089"/>
            <a:ext cx="3886200" cy="37899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Business Requirements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11C87999-A0F4-4F4F-85F5-C34ED8D91BEF}"/>
              </a:ext>
            </a:extLst>
          </p:cNvPr>
          <p:cNvSpPr txBox="1">
            <a:spLocks/>
          </p:cNvSpPr>
          <p:nvPr/>
        </p:nvSpPr>
        <p:spPr>
          <a:xfrm>
            <a:off x="4629152" y="1558089"/>
            <a:ext cx="3886200" cy="37899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Primary Marketing Channels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F4BBDC-5FD3-4DE7-9FFE-0414DB4A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7358-1F91-4F00-AA7A-554AEEAC79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9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18313A0-8B55-40A4-BD9C-9010E03E1A02}"/>
              </a:ext>
            </a:extLst>
          </p:cNvPr>
          <p:cNvGrpSpPr/>
          <p:nvPr/>
        </p:nvGrpSpPr>
        <p:grpSpPr>
          <a:xfrm>
            <a:off x="3011555" y="946200"/>
            <a:ext cx="3184499" cy="4588344"/>
            <a:chOff x="3856382" y="0"/>
            <a:chExt cx="4564048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23D99E-7EE9-47F0-A9A8-13569BB3F9B5}"/>
                </a:ext>
              </a:extLst>
            </p:cNvPr>
            <p:cNvCxnSpPr/>
            <p:nvPr/>
          </p:nvCxnSpPr>
          <p:spPr>
            <a:xfrm>
              <a:off x="3856382" y="0"/>
              <a:ext cx="0" cy="68580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6929CC-389F-4DF2-9375-C60388CB5BC5}"/>
                </a:ext>
              </a:extLst>
            </p:cNvPr>
            <p:cNvCxnSpPr/>
            <p:nvPr/>
          </p:nvCxnSpPr>
          <p:spPr>
            <a:xfrm>
              <a:off x="8420430" y="0"/>
              <a:ext cx="0" cy="685800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748257-FCD9-48DF-AB8C-65A84DD9036E}"/>
              </a:ext>
            </a:extLst>
          </p:cNvPr>
          <p:cNvSpPr txBox="1"/>
          <p:nvPr/>
        </p:nvSpPr>
        <p:spPr>
          <a:xfrm>
            <a:off x="349855" y="931907"/>
            <a:ext cx="2517846" cy="44627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Yes (~25 states)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No Limiting Tax Language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E172D-9615-4184-BB90-CA3EA236BB54}"/>
              </a:ext>
            </a:extLst>
          </p:cNvPr>
          <p:cNvSpPr txBox="1"/>
          <p:nvPr/>
        </p:nvSpPr>
        <p:spPr>
          <a:xfrm>
            <a:off x="3428993" y="931907"/>
            <a:ext cx="2200526" cy="4462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 (~6 states)</a:t>
            </a:r>
            <a:br>
              <a:rPr lang="en-US" dirty="0"/>
            </a:br>
            <a:r>
              <a:rPr lang="en-US" sz="900" dirty="0"/>
              <a:t>w/ Flat rates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51583-93FC-4D2A-AC5E-6CAA5E07BFBD}"/>
              </a:ext>
            </a:extLst>
          </p:cNvPr>
          <p:cNvSpPr txBox="1"/>
          <p:nvPr/>
        </p:nvSpPr>
        <p:spPr>
          <a:xfrm>
            <a:off x="6434959" y="931907"/>
            <a:ext cx="2200526" cy="4462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(~15 states)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w/ Varying rates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D5D0E-DD57-41A2-8620-F31F5779A3E2}"/>
              </a:ext>
            </a:extLst>
          </p:cNvPr>
          <p:cNvSpPr txBox="1"/>
          <p:nvPr/>
        </p:nvSpPr>
        <p:spPr>
          <a:xfrm>
            <a:off x="488998" y="1549695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Save The Tax*</a:t>
            </a:r>
            <a:endParaRPr lang="en-US" sz="825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You Pay the Tax, We Pay You 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83FC0-B8A4-466F-B980-5ED57C3F0E3E}"/>
              </a:ext>
            </a:extLst>
          </p:cNvPr>
          <p:cNvSpPr txBox="1"/>
          <p:nvPr/>
        </p:nvSpPr>
        <p:spPr>
          <a:xfrm>
            <a:off x="3428993" y="1549695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Get #% Back*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Save with the B&amp;H Edge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3F6E68-D3E0-47CB-99E9-5A725CB18649}"/>
              </a:ext>
            </a:extLst>
          </p:cNvPr>
          <p:cNvCxnSpPr>
            <a:cxnSpLocks/>
          </p:cNvCxnSpPr>
          <p:nvPr/>
        </p:nvCxnSpPr>
        <p:spPr>
          <a:xfrm>
            <a:off x="286246" y="4535166"/>
            <a:ext cx="857150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E140B1E-FF3F-4397-913D-2E239F7928A2}"/>
              </a:ext>
            </a:extLst>
          </p:cNvPr>
          <p:cNvSpPr txBox="1"/>
          <p:nvPr/>
        </p:nvSpPr>
        <p:spPr>
          <a:xfrm>
            <a:off x="243501" y="5635849"/>
            <a:ext cx="8571508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“No-tax” States</a:t>
            </a:r>
          </a:p>
          <a:p>
            <a:pPr algn="ctr"/>
            <a:r>
              <a:rPr lang="en-US" sz="1200" dirty="0"/>
              <a:t>“Pre-collection” Wayfair States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18022E-E873-49D5-B6EC-4FEBB522B8FA}"/>
              </a:ext>
            </a:extLst>
          </p:cNvPr>
          <p:cNvSpPr txBox="1"/>
          <p:nvPr/>
        </p:nvSpPr>
        <p:spPr>
          <a:xfrm>
            <a:off x="3428993" y="2406778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Save #%*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Get the B&amp;H Edge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10E097-F63E-4EAC-8BEA-7F65DF32E9AC}"/>
              </a:ext>
            </a:extLst>
          </p:cNvPr>
          <p:cNvCxnSpPr>
            <a:cxnSpLocks/>
          </p:cNvCxnSpPr>
          <p:nvPr/>
        </p:nvCxnSpPr>
        <p:spPr>
          <a:xfrm>
            <a:off x="286246" y="1396262"/>
            <a:ext cx="857150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5A9A62-35A7-4B73-8B93-D9351A40F55A}"/>
              </a:ext>
            </a:extLst>
          </p:cNvPr>
          <p:cNvSpPr txBox="1"/>
          <p:nvPr/>
        </p:nvSpPr>
        <p:spPr>
          <a:xfrm>
            <a:off x="6434959" y="1549695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Get #-#% Back*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Save with the B&amp;H Edge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F8DD3E-ECA0-49F9-992C-DE6F9B8DE55C}"/>
              </a:ext>
            </a:extLst>
          </p:cNvPr>
          <p:cNvSpPr txBox="1"/>
          <p:nvPr/>
        </p:nvSpPr>
        <p:spPr>
          <a:xfrm>
            <a:off x="6434959" y="2406778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Save #-#%*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Get the B&amp;H Edge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947EE1-5867-4E98-AFD2-44E83770D83E}"/>
              </a:ext>
            </a:extLst>
          </p:cNvPr>
          <p:cNvSpPr txBox="1"/>
          <p:nvPr/>
        </p:nvSpPr>
        <p:spPr>
          <a:xfrm>
            <a:off x="6434959" y="3162521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Get up to #% Back*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Save with the B&amp;H Edge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571149-007A-43BE-8311-9D1C1A1043D3}"/>
              </a:ext>
            </a:extLst>
          </p:cNvPr>
          <p:cNvSpPr txBox="1"/>
          <p:nvPr/>
        </p:nvSpPr>
        <p:spPr>
          <a:xfrm>
            <a:off x="6434959" y="3898033"/>
            <a:ext cx="2200526" cy="542456"/>
          </a:xfrm>
          <a:prstGeom prst="rect">
            <a:avLst/>
          </a:prstGeom>
          <a:solidFill>
            <a:srgbClr val="0066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Use the Card,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</a:rPr>
              <a:t>Save up to #%*</a:t>
            </a:r>
          </a:p>
          <a:p>
            <a:pPr algn="ctr"/>
            <a:r>
              <a:rPr lang="en-US" sz="825" b="1" dirty="0">
                <a:solidFill>
                  <a:schemeClr val="bg1"/>
                </a:solidFill>
                <a:latin typeface="Montserrat" panose="00000500000000000000" pitchFamily="2" charset="0"/>
              </a:rPr>
              <a:t>Get the B&amp;H Edge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C19BD8-3806-4A05-8B2E-EB61A97EF85D}"/>
              </a:ext>
            </a:extLst>
          </p:cNvPr>
          <p:cNvCxnSpPr>
            <a:cxnSpLocks/>
          </p:cNvCxnSpPr>
          <p:nvPr/>
        </p:nvCxnSpPr>
        <p:spPr>
          <a:xfrm>
            <a:off x="286246" y="908404"/>
            <a:ext cx="857150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1760ACF-D319-45C4-9DB5-CA51D1419894}"/>
              </a:ext>
            </a:extLst>
          </p:cNvPr>
          <p:cNvSpPr txBox="1"/>
          <p:nvPr/>
        </p:nvSpPr>
        <p:spPr>
          <a:xfrm>
            <a:off x="286244" y="4523238"/>
            <a:ext cx="2725305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*Required disclosures, including…</a:t>
            </a:r>
          </a:p>
          <a:p>
            <a:r>
              <a:rPr lang="en-US" sz="825" dirty="0"/>
              <a:t>Offer does not apply to gift cards…. all other exclusions. Offer valid for purchases made in our NYC </a:t>
            </a:r>
            <a:r>
              <a:rPr lang="en-US" sz="825" dirty="0" err="1"/>
              <a:t>SuperStore</a:t>
            </a:r>
            <a:r>
              <a:rPr lang="en-US" sz="825" dirty="0"/>
              <a:t>, by phone or online for orders shipped to A, B, C, D, E F …. States.  ….Offer not valid for orders shipped to A, B, C, D, E F …. States. Enter your </a:t>
            </a:r>
            <a:r>
              <a:rPr lang="en-US" sz="825" dirty="0" err="1"/>
              <a:t>zipcode</a:t>
            </a:r>
            <a:r>
              <a:rPr lang="en-US" sz="825" dirty="0"/>
              <a:t> [here] to see alternative offers for ineligible locations …or something to that effect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CED46D-96EA-4EF7-8500-A81A420C3032}"/>
              </a:ext>
            </a:extLst>
          </p:cNvPr>
          <p:cNvCxnSpPr>
            <a:cxnSpLocks/>
          </p:cNvCxnSpPr>
          <p:nvPr/>
        </p:nvCxnSpPr>
        <p:spPr>
          <a:xfrm>
            <a:off x="286246" y="5534543"/>
            <a:ext cx="857150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2ECF3A28-971C-4C6F-9EC7-3B11EBA4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B&amp;H Edge Card Marketing Language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62BEA4-E97F-448F-9ADA-BB3DC4CBD100}"/>
              </a:ext>
            </a:extLst>
          </p:cNvPr>
          <p:cNvSpPr txBox="1"/>
          <p:nvPr/>
        </p:nvSpPr>
        <p:spPr>
          <a:xfrm>
            <a:off x="3231845" y="4523238"/>
            <a:ext cx="2725305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*Required disclosures, including…</a:t>
            </a:r>
          </a:p>
          <a:p>
            <a:r>
              <a:rPr lang="en-US" sz="825" dirty="0"/>
              <a:t>Offer does not apply to gift cards…. all other exclusions. Offer valid for purchases made in our NYC </a:t>
            </a:r>
            <a:r>
              <a:rPr lang="en-US" sz="825" dirty="0" err="1"/>
              <a:t>SuperStore</a:t>
            </a:r>
            <a:r>
              <a:rPr lang="en-US" sz="825" dirty="0"/>
              <a:t>, by phone or online for orders shipped to A, B, C, D, E F …. States.  ….Offer not valid for orders shipped to A, B, C, D, E F …. States. Enter your </a:t>
            </a:r>
            <a:r>
              <a:rPr lang="en-US" sz="825" dirty="0" err="1"/>
              <a:t>zipcode</a:t>
            </a:r>
            <a:r>
              <a:rPr lang="en-US" sz="825" dirty="0"/>
              <a:t> [here] to see alternative offers for ineligible locations …or something to that effect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27C52F-2C21-4639-8006-DD45498DE474}"/>
              </a:ext>
            </a:extLst>
          </p:cNvPr>
          <p:cNvSpPr txBox="1"/>
          <p:nvPr/>
        </p:nvSpPr>
        <p:spPr>
          <a:xfrm>
            <a:off x="6242594" y="4523238"/>
            <a:ext cx="2725305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*Required disclosures, including…</a:t>
            </a:r>
          </a:p>
          <a:p>
            <a:r>
              <a:rPr lang="en-US" sz="825" dirty="0"/>
              <a:t>Offer does not apply to gift cards…. all other exclusions. Offer valid for purchases made in our NYC </a:t>
            </a:r>
            <a:r>
              <a:rPr lang="en-US" sz="825" dirty="0" err="1"/>
              <a:t>SuperStore</a:t>
            </a:r>
            <a:r>
              <a:rPr lang="en-US" sz="825" dirty="0"/>
              <a:t>, by phone or online for orders shipped to A, B, C, D, E F …. States.  ….Offer not valid for orders shipped to A, B, C, D, E F …. States. Enter your </a:t>
            </a:r>
            <a:r>
              <a:rPr lang="en-US" sz="825" dirty="0" err="1"/>
              <a:t>zipcode</a:t>
            </a:r>
            <a:r>
              <a:rPr lang="en-US" sz="825" dirty="0"/>
              <a:t> [here] to see alternative offers for ineligible locations …or something to that effect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EEF9E1-38E7-46E7-B537-B613265F3861}"/>
              </a:ext>
            </a:extLst>
          </p:cNvPr>
          <p:cNvSpPr txBox="1"/>
          <p:nvPr/>
        </p:nvSpPr>
        <p:spPr>
          <a:xfrm>
            <a:off x="3428992" y="2153317"/>
            <a:ext cx="22005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i="1" dirty="0"/>
              <a:t>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444CC7-9478-4F33-A1DA-82159E96742B}"/>
              </a:ext>
            </a:extLst>
          </p:cNvPr>
          <p:cNvSpPr txBox="1"/>
          <p:nvPr/>
        </p:nvSpPr>
        <p:spPr>
          <a:xfrm>
            <a:off x="6439741" y="2153317"/>
            <a:ext cx="22005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i="1" dirty="0"/>
              <a:t>OR</a:t>
            </a:r>
            <a:endParaRPr lang="en-US" sz="825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EA766B-8131-4B27-A674-A855F36A3BA3}"/>
              </a:ext>
            </a:extLst>
          </p:cNvPr>
          <p:cNvSpPr txBox="1"/>
          <p:nvPr/>
        </p:nvSpPr>
        <p:spPr>
          <a:xfrm>
            <a:off x="6439741" y="2981680"/>
            <a:ext cx="22005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i="1" dirty="0"/>
              <a:t>OR</a:t>
            </a:r>
            <a:endParaRPr lang="en-US" sz="825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38FA8-7484-43D1-8D9C-5E48BAB98200}"/>
              </a:ext>
            </a:extLst>
          </p:cNvPr>
          <p:cNvSpPr txBox="1"/>
          <p:nvPr/>
        </p:nvSpPr>
        <p:spPr>
          <a:xfrm>
            <a:off x="6439741" y="3669967"/>
            <a:ext cx="22005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i="1" dirty="0"/>
              <a:t>OR</a:t>
            </a:r>
            <a:endParaRPr lang="en-US" sz="825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9AC1A2-CC6E-4322-8DE5-BBE3349440DB}"/>
              </a:ext>
            </a:extLst>
          </p:cNvPr>
          <p:cNvSpPr/>
          <p:nvPr/>
        </p:nvSpPr>
        <p:spPr>
          <a:xfrm>
            <a:off x="1425742" y="6135308"/>
            <a:ext cx="62925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Montserrat" panose="00000500000000000000" pitchFamily="2" charset="0"/>
              </a:rPr>
              <a:t>Card available, but with No Incentive/Loyalty Offer</a:t>
            </a:r>
          </a:p>
          <a:p>
            <a:pPr algn="ctr"/>
            <a:r>
              <a:rPr lang="en-US" sz="1050" dirty="0">
                <a:latin typeface="Montserrat" panose="00000500000000000000" pitchFamily="2" charset="0"/>
              </a:rPr>
              <a:t>Do Not proactively market Edge Card</a:t>
            </a:r>
          </a:p>
        </p:txBody>
      </p:sp>
    </p:spTree>
    <p:extLst>
      <p:ext uri="{BB962C8B-B14F-4D97-AF65-F5344CB8AC3E}">
        <p14:creationId xmlns:p14="http://schemas.microsoft.com/office/powerpoint/2010/main" val="253357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8B7570-1AFF-498F-8068-B3E27D93DFC4}"/>
              </a:ext>
            </a:extLst>
          </p:cNvPr>
          <p:cNvSpPr/>
          <p:nvPr/>
        </p:nvSpPr>
        <p:spPr>
          <a:xfrm>
            <a:off x="1518966" y="1666871"/>
            <a:ext cx="6766053" cy="50530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7F413-CC3F-4A45-AA91-40FBBF0482D0}"/>
              </a:ext>
            </a:extLst>
          </p:cNvPr>
          <p:cNvSpPr txBox="1"/>
          <p:nvPr/>
        </p:nvSpPr>
        <p:spPr>
          <a:xfrm>
            <a:off x="143805" y="1945054"/>
            <a:ext cx="862310" cy="428719"/>
          </a:xfrm>
          <a:prstGeom prst="octagon">
            <a:avLst/>
          </a:prstGeom>
          <a:solidFill>
            <a:srgbClr val="00B05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IP/Login Address/Entered ship-to address</a:t>
            </a:r>
            <a:endParaRPr lang="en-US" sz="700" b="1" dirty="0">
              <a:solidFill>
                <a:schemeClr val="bg1"/>
              </a:solidFill>
            </a:endParaRPr>
          </a:p>
        </p:txBody>
      </p:sp>
      <p:pic>
        <p:nvPicPr>
          <p:cNvPr id="14" name="Graphic 13" descr="Credit card">
            <a:extLst>
              <a:ext uri="{FF2B5EF4-FFF2-40B4-BE49-F238E27FC236}">
                <a16:creationId xmlns:a16="http://schemas.microsoft.com/office/drawing/2014/main" id="{4AD41BDA-316E-45DC-820D-7E476B67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1023" y="3749598"/>
            <a:ext cx="186491" cy="186491"/>
          </a:xfrm>
          <a:prstGeom prst="rect">
            <a:avLst/>
          </a:prstGeom>
          <a:scene3d>
            <a:camera prst="isometricOffAxis1Right">
              <a:rot lat="1080000" lon="18600000" rev="0"/>
            </a:camera>
            <a:lightRig rig="threePt" dir="t"/>
          </a:scene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7BE12D-65DC-45A0-AB0F-40126B4F3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" t="66120" b="14619"/>
          <a:stretch/>
        </p:blipFill>
        <p:spPr>
          <a:xfrm>
            <a:off x="1945567" y="5198089"/>
            <a:ext cx="6035210" cy="12049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29FAB1-DBD7-42C0-B7BC-255735A22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" t="3255" b="45218"/>
          <a:stretch/>
        </p:blipFill>
        <p:spPr>
          <a:xfrm>
            <a:off x="1944943" y="1972132"/>
            <a:ext cx="6035210" cy="32233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7127AA-E95B-42AA-9AEA-409730C6C586}"/>
              </a:ext>
            </a:extLst>
          </p:cNvPr>
          <p:cNvSpPr txBox="1"/>
          <p:nvPr/>
        </p:nvSpPr>
        <p:spPr>
          <a:xfrm>
            <a:off x="2541622" y="2002558"/>
            <a:ext cx="16933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80808"/>
                </a:solidFill>
                <a:latin typeface="Montserrat" panose="00000500000000000000" pitchFamily="2" charset="0"/>
              </a:rPr>
              <a:t>B&amp;H Edge Card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813DE8-69D9-434D-AECE-AAE18029A25C}"/>
              </a:ext>
            </a:extLst>
          </p:cNvPr>
          <p:cNvSpPr txBox="1"/>
          <p:nvPr/>
        </p:nvSpPr>
        <p:spPr>
          <a:xfrm>
            <a:off x="5555755" y="2002558"/>
            <a:ext cx="17746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80808"/>
                </a:solidFill>
                <a:latin typeface="Montserrat" panose="00000500000000000000" pitchFamily="2" charset="0"/>
              </a:rPr>
              <a:t>B&amp;H Special Financing Card</a:t>
            </a:r>
          </a:p>
        </p:txBody>
      </p:sp>
      <p:pic>
        <p:nvPicPr>
          <p:cNvPr id="32" name="Picture 31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0285F51C-691C-4156-84EF-B6AE2C033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64" y="2159414"/>
            <a:ext cx="1267544" cy="81094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D66A3A-4365-4A84-834C-BEEF006C650C}"/>
              </a:ext>
            </a:extLst>
          </p:cNvPr>
          <p:cNvSpPr txBox="1"/>
          <p:nvPr/>
        </p:nvSpPr>
        <p:spPr>
          <a:xfrm>
            <a:off x="2480432" y="3277267"/>
            <a:ext cx="189320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Save the Sales Tax, where eligible*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BED05-24B0-4F96-99DF-5A14F5B2998E}"/>
              </a:ext>
            </a:extLst>
          </p:cNvPr>
          <p:cNvSpPr txBox="1"/>
          <p:nvPr/>
        </p:nvSpPr>
        <p:spPr>
          <a:xfrm>
            <a:off x="2410941" y="3436299"/>
            <a:ext cx="2032184" cy="73866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600" dirty="0">
                <a:latin typeface="Montserrat" panose="00000500000000000000" pitchFamily="2" charset="0"/>
              </a:rPr>
              <a:t>When you pay for your B&amp;H purchase with the</a:t>
            </a:r>
            <a:br>
              <a:rPr lang="en-US" sz="600" dirty="0">
                <a:latin typeface="Montserrat" panose="00000500000000000000" pitchFamily="2" charset="0"/>
              </a:rPr>
            </a:br>
            <a:r>
              <a:rPr lang="en-US" sz="600" dirty="0">
                <a:latin typeface="Montserrat" panose="00000500000000000000" pitchFamily="2" charset="0"/>
              </a:rPr>
              <a:t> B&amp;H Edge Credit Card, B&amp;H will pay you back by applying a merchandise credit for the equivalent of the tax amount you paid with the card, directly on your purchase. </a:t>
            </a:r>
          </a:p>
          <a:p>
            <a:pPr algn="ctr"/>
            <a:endParaRPr lang="en-US" sz="600" dirty="0">
              <a:latin typeface="Montserrat" panose="00000500000000000000" pitchFamily="2" charset="0"/>
            </a:endParaRPr>
          </a:p>
          <a:p>
            <a:pPr algn="ctr"/>
            <a:r>
              <a:rPr lang="en-US" sz="400" dirty="0">
                <a:latin typeface="Montserrat" panose="00000500000000000000" pitchFamily="2" charset="0"/>
              </a:rPr>
              <a:t>Subject to credit approval. </a:t>
            </a:r>
            <a:br>
              <a:rPr lang="en-US" sz="400" dirty="0">
                <a:latin typeface="Montserrat" panose="00000500000000000000" pitchFamily="2" charset="0"/>
              </a:rPr>
            </a:br>
            <a:r>
              <a:rPr lang="en-US" sz="400" dirty="0">
                <a:latin typeface="Montserrat" panose="00000500000000000000" pitchFamily="2" charset="0"/>
              </a:rPr>
              <a:t>*B&amp;H will collect and remit state and local sales tax on all requisite purchases based on the retail price paid by the customer.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54BAA-67E5-4EC4-9E15-2D8D6F0DE85E}"/>
              </a:ext>
            </a:extLst>
          </p:cNvPr>
          <p:cNvSpPr txBox="1"/>
          <p:nvPr/>
        </p:nvSpPr>
        <p:spPr>
          <a:xfrm>
            <a:off x="5521802" y="3277267"/>
            <a:ext cx="189320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No Interest when Paid in Full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05AFE1-25DF-4593-ACE3-26AEF9815FB9}"/>
              </a:ext>
            </a:extLst>
          </p:cNvPr>
          <p:cNvSpPr txBox="1"/>
          <p:nvPr/>
        </p:nvSpPr>
        <p:spPr>
          <a:xfrm>
            <a:off x="5411529" y="3436299"/>
            <a:ext cx="2063064" cy="63094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600" dirty="0">
                <a:latin typeface="Montserrat" panose="00000500000000000000" pitchFamily="2" charset="0"/>
              </a:rPr>
              <a:t>Access to Special Financing on purchases</a:t>
            </a:r>
            <a:br>
              <a:rPr lang="en-US" sz="600" dirty="0">
                <a:latin typeface="Montserrat" panose="00000500000000000000" pitchFamily="2" charset="0"/>
              </a:rPr>
            </a:br>
            <a:r>
              <a:rPr lang="en-US" sz="600" dirty="0">
                <a:latin typeface="Montserrat" panose="00000500000000000000" pitchFamily="2" charset="0"/>
              </a:rPr>
              <a:t> of $199 or more.</a:t>
            </a:r>
            <a:br>
              <a:rPr lang="en-US" sz="600" dirty="0">
                <a:latin typeface="Montserrat" panose="00000500000000000000" pitchFamily="2" charset="0"/>
              </a:rPr>
            </a:br>
            <a:br>
              <a:rPr lang="en-US" sz="600" dirty="0">
                <a:latin typeface="Montserrat" panose="00000500000000000000" pitchFamily="2" charset="0"/>
              </a:rPr>
            </a:br>
            <a:br>
              <a:rPr lang="en-US" sz="600" dirty="0">
                <a:latin typeface="Montserrat" panose="00000500000000000000" pitchFamily="2" charset="0"/>
              </a:rPr>
            </a:br>
            <a:endParaRPr lang="en-US" sz="600" dirty="0">
              <a:latin typeface="Montserrat" panose="00000500000000000000" pitchFamily="2" charset="0"/>
            </a:endParaRPr>
          </a:p>
          <a:p>
            <a:pPr algn="ctr"/>
            <a:endParaRPr lang="en-US" sz="7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00" dirty="0">
                <a:solidFill>
                  <a:srgbClr val="000000"/>
                </a:solidFill>
                <a:latin typeface="Montserrat" panose="00000500000000000000" pitchFamily="2" charset="0"/>
              </a:rPr>
              <a:t>Subject to credit approval. Minimum monthly payments required.</a:t>
            </a:r>
            <a:endParaRPr lang="en-US" sz="500" dirty="0"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466C2D-6D99-4790-8CB4-5B8B95359EB2}"/>
              </a:ext>
            </a:extLst>
          </p:cNvPr>
          <p:cNvSpPr txBox="1"/>
          <p:nvPr/>
        </p:nvSpPr>
        <p:spPr>
          <a:xfrm>
            <a:off x="1705874" y="4182707"/>
            <a:ext cx="5915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</a:b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Choose the Right B&amp;H credit card for your needs… or, get both!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D6556F-E9BA-441F-9811-4267D3C7AFDC}"/>
              </a:ext>
            </a:extLst>
          </p:cNvPr>
          <p:cNvSpPr txBox="1"/>
          <p:nvPr/>
        </p:nvSpPr>
        <p:spPr>
          <a:xfrm>
            <a:off x="3988941" y="4571556"/>
            <a:ext cx="141533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Montserrat" panose="00000500000000000000" pitchFamily="2" charset="0"/>
              </a:rPr>
              <a:t>B&amp;H Edge Card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90055-1C73-42FB-94EA-FE1C50B6759B}"/>
              </a:ext>
            </a:extLst>
          </p:cNvPr>
          <p:cNvSpPr txBox="1"/>
          <p:nvPr/>
        </p:nvSpPr>
        <p:spPr>
          <a:xfrm>
            <a:off x="6368916" y="4571556"/>
            <a:ext cx="1421993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00" b="1" dirty="0">
                <a:latin typeface="Montserrat" panose="00000500000000000000" pitchFamily="2" charset="0"/>
              </a:rPr>
              <a:t>B&amp;H Special Financing Card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F7BB92-C1D1-48F4-973F-E4C8E6B498A4}"/>
              </a:ext>
            </a:extLst>
          </p:cNvPr>
          <p:cNvSpPr txBox="1"/>
          <p:nvPr/>
        </p:nvSpPr>
        <p:spPr>
          <a:xfrm>
            <a:off x="3413572" y="4944523"/>
            <a:ext cx="4365313" cy="26161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400" dirty="0">
              <a:latin typeface="Montserrat Medium" panose="00000600000000000000" pitchFamily="2" charset="0"/>
            </a:endParaRPr>
          </a:p>
          <a:p>
            <a:pPr algn="ctr"/>
            <a:r>
              <a:rPr lang="en-US" sz="800" dirty="0">
                <a:latin typeface="Montserrat Medium" panose="00000600000000000000" pitchFamily="2" charset="0"/>
              </a:rPr>
              <a:t>Use your card at </a:t>
            </a:r>
            <a:r>
              <a:rPr lang="en-US" sz="800" b="1" dirty="0">
                <a:latin typeface="Montserrat Medium" panose="00000600000000000000" pitchFamily="2" charset="0"/>
              </a:rPr>
              <a:t>www.bandh.com, </a:t>
            </a:r>
            <a:r>
              <a:rPr lang="en-US" sz="800" dirty="0">
                <a:latin typeface="Montserrat Medium" panose="00000600000000000000" pitchFamily="2" charset="0"/>
              </a:rPr>
              <a:t>the</a:t>
            </a:r>
            <a:r>
              <a:rPr lang="en-US" sz="800" b="1" dirty="0">
                <a:latin typeface="Montserrat Medium" panose="00000600000000000000" pitchFamily="2" charset="0"/>
              </a:rPr>
              <a:t> B&amp;H NYC </a:t>
            </a:r>
            <a:r>
              <a:rPr lang="en-US" sz="800" b="1" dirty="0" err="1">
                <a:latin typeface="Montserrat Medium" panose="00000600000000000000" pitchFamily="2" charset="0"/>
              </a:rPr>
              <a:t>SuperStore</a:t>
            </a:r>
            <a:r>
              <a:rPr lang="en-US" sz="800" b="1" dirty="0">
                <a:latin typeface="Montserrat Medium" panose="00000600000000000000" pitchFamily="2" charset="0"/>
              </a:rPr>
              <a:t>, or by Phone or App</a:t>
            </a:r>
          </a:p>
          <a:p>
            <a:pPr algn="ctr"/>
            <a:endParaRPr lang="en-US" sz="500" dirty="0">
              <a:latin typeface="Montserrat Medium" panose="00000600000000000000" pitchFamily="2" charset="0"/>
            </a:endParaRPr>
          </a:p>
        </p:txBody>
      </p:sp>
      <p:pic>
        <p:nvPicPr>
          <p:cNvPr id="42" name="Picture 41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F06D6FE2-25E8-4AA8-B41D-EE9EF03BD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15" y="4551240"/>
            <a:ext cx="388490" cy="24854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BE0EAE-7D5E-491C-8C91-AE394F72997E}"/>
              </a:ext>
            </a:extLst>
          </p:cNvPr>
          <p:cNvCxnSpPr/>
          <p:nvPr/>
        </p:nvCxnSpPr>
        <p:spPr>
          <a:xfrm>
            <a:off x="1993908" y="5217926"/>
            <a:ext cx="59353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93C2AC-1407-4488-8E99-7EF5E3FF485D}"/>
              </a:ext>
            </a:extLst>
          </p:cNvPr>
          <p:cNvSpPr txBox="1"/>
          <p:nvPr/>
        </p:nvSpPr>
        <p:spPr>
          <a:xfrm>
            <a:off x="1993278" y="5309250"/>
            <a:ext cx="121961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Cardholder Benefits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ACB8C9-6E3A-4ACD-BE28-995B6A8C0030}"/>
              </a:ext>
            </a:extLst>
          </p:cNvPr>
          <p:cNvSpPr txBox="1"/>
          <p:nvPr/>
        </p:nvSpPr>
        <p:spPr>
          <a:xfrm>
            <a:off x="1993278" y="4943860"/>
            <a:ext cx="121961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Where you shop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17D9D2-4B47-406E-88FC-A65A3F8DBF87}"/>
              </a:ext>
            </a:extLst>
          </p:cNvPr>
          <p:cNvSpPr txBox="1"/>
          <p:nvPr/>
        </p:nvSpPr>
        <p:spPr>
          <a:xfrm>
            <a:off x="3353412" y="5260673"/>
            <a:ext cx="2206116" cy="55399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800" b="1" dirty="0">
              <a:latin typeface="Montserrat Medium" panose="00000600000000000000" pitchFamily="2" charset="0"/>
            </a:endParaRPr>
          </a:p>
          <a:p>
            <a:pPr algn="ctr"/>
            <a:r>
              <a:rPr lang="en-US" sz="700" b="1" dirty="0">
                <a:latin typeface="Montserrat Medium" panose="00000600000000000000" pitchFamily="2" charset="0"/>
              </a:rPr>
              <a:t>You Pay the Tax, We pay you back! </a:t>
            </a:r>
          </a:p>
          <a:p>
            <a:pPr algn="ctr"/>
            <a:r>
              <a:rPr lang="en-US" sz="700" dirty="0">
                <a:latin typeface="Montserrat Medium" panose="00000600000000000000" pitchFamily="2" charset="0"/>
              </a:rPr>
              <a:t>% Savings equivalent to the sales tax you pay with this card on every purchase.</a:t>
            </a:r>
          </a:p>
          <a:p>
            <a:pPr algn="ctr"/>
            <a:endParaRPr lang="en-US" sz="700" dirty="0">
              <a:latin typeface="Montserrat Medium" panose="000006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F5E58D-E422-4AD1-AF88-A7B0F817C224}"/>
              </a:ext>
            </a:extLst>
          </p:cNvPr>
          <p:cNvSpPr txBox="1"/>
          <p:nvPr/>
        </p:nvSpPr>
        <p:spPr>
          <a:xfrm>
            <a:off x="5630158" y="5260673"/>
            <a:ext cx="2337963" cy="55399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800" b="1" dirty="0">
              <a:latin typeface="Montserrat Medium" panose="00000600000000000000" pitchFamily="2" charset="0"/>
            </a:endParaRPr>
          </a:p>
          <a:p>
            <a:pPr algn="ctr"/>
            <a:r>
              <a:rPr lang="en-US" sz="700" b="1" dirty="0">
                <a:latin typeface="Montserrat Medium" panose="00000600000000000000" pitchFamily="2" charset="0"/>
              </a:rPr>
              <a:t>Access to 6 and 12 Month Special Financing</a:t>
            </a:r>
          </a:p>
          <a:p>
            <a:pPr algn="ctr"/>
            <a:r>
              <a:rPr lang="en-US" sz="700" dirty="0">
                <a:latin typeface="Montserrat Medium" panose="00000600000000000000" pitchFamily="2" charset="0"/>
              </a:rPr>
              <a:t>No interest if paid in full during 6 Months on minimum $199, 12 Months on minimum $599.</a:t>
            </a:r>
          </a:p>
          <a:p>
            <a:pPr algn="ctr"/>
            <a:endParaRPr lang="en-US" sz="700" dirty="0">
              <a:latin typeface="Montserrat Medium" panose="00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2423C3-12EC-43F7-9813-927714567131}"/>
              </a:ext>
            </a:extLst>
          </p:cNvPr>
          <p:cNvSpPr txBox="1"/>
          <p:nvPr/>
        </p:nvSpPr>
        <p:spPr>
          <a:xfrm>
            <a:off x="1993278" y="5930957"/>
            <a:ext cx="121961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Other Terms &amp; Features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A9D000-9DF0-4999-907B-7EA0DB3F9894}"/>
              </a:ext>
            </a:extLst>
          </p:cNvPr>
          <p:cNvSpPr txBox="1"/>
          <p:nvPr/>
        </p:nvSpPr>
        <p:spPr>
          <a:xfrm>
            <a:off x="3455685" y="5984136"/>
            <a:ext cx="4281087" cy="2923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300" b="1" dirty="0">
              <a:latin typeface="Montserrat Medium" panose="00000600000000000000" pitchFamily="2" charset="0"/>
            </a:endParaRPr>
          </a:p>
          <a:p>
            <a:pPr algn="ctr"/>
            <a:r>
              <a:rPr lang="en-US" sz="800" b="1" dirty="0">
                <a:latin typeface="Montserrat Medium" panose="00000600000000000000" pitchFamily="2" charset="0"/>
              </a:rPr>
              <a:t>Annual Percentage Rate (APR) 29.99%</a:t>
            </a:r>
          </a:p>
          <a:p>
            <a:pPr algn="ctr"/>
            <a:r>
              <a:rPr lang="en-US" sz="800" dirty="0">
                <a:latin typeface="Montserrat Medium" panose="00000600000000000000" pitchFamily="2" charset="0"/>
              </a:rPr>
              <a:t>No annual credit card fee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424C229-FEA4-4B00-BCF2-905D852BE857}"/>
              </a:ext>
            </a:extLst>
          </p:cNvPr>
          <p:cNvSpPr/>
          <p:nvPr/>
        </p:nvSpPr>
        <p:spPr>
          <a:xfrm>
            <a:off x="3724236" y="6487266"/>
            <a:ext cx="1485900" cy="162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Montserrat" panose="00000500000000000000" pitchFamily="2" charset="0"/>
              </a:rPr>
              <a:t>See Edge  Card Details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670006F-4566-4C0A-B2CB-BCEAD5475D93}"/>
              </a:ext>
            </a:extLst>
          </p:cNvPr>
          <p:cNvSpPr/>
          <p:nvPr/>
        </p:nvSpPr>
        <p:spPr>
          <a:xfrm>
            <a:off x="6051738" y="6487266"/>
            <a:ext cx="1485900" cy="162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Montserrat" panose="00000500000000000000" pitchFamily="2" charset="0"/>
              </a:rPr>
              <a:t>See  Special Financing Card Details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DE5A995-C505-4634-B114-772E1BDEFFCF}"/>
              </a:ext>
            </a:extLst>
          </p:cNvPr>
          <p:cNvSpPr/>
          <p:nvPr/>
        </p:nvSpPr>
        <p:spPr>
          <a:xfrm>
            <a:off x="3047734" y="2992275"/>
            <a:ext cx="758597" cy="162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Montserrat" panose="00000500000000000000" pitchFamily="2" charset="0"/>
              </a:rPr>
              <a:t>See Card Details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BCBD44B-919C-4B34-93DA-0027CA468EB9}"/>
              </a:ext>
            </a:extLst>
          </p:cNvPr>
          <p:cNvSpPr/>
          <p:nvPr/>
        </p:nvSpPr>
        <p:spPr>
          <a:xfrm>
            <a:off x="6069786" y="2992275"/>
            <a:ext cx="758597" cy="162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Montserrat" panose="00000500000000000000" pitchFamily="2" charset="0"/>
              </a:rPr>
              <a:t>See Card Details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223890-4A2C-44DA-BA22-B94284C60612}"/>
              </a:ext>
            </a:extLst>
          </p:cNvPr>
          <p:cNvSpPr txBox="1"/>
          <p:nvPr/>
        </p:nvSpPr>
        <p:spPr>
          <a:xfrm>
            <a:off x="1705874" y="1729901"/>
            <a:ext cx="63922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Two new cards from your favorite source for Photo, Video, Audio, Computing &amp; more!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537C2E-A3E7-47EF-9654-CCD8FB90A3A6}"/>
              </a:ext>
            </a:extLst>
          </p:cNvPr>
          <p:cNvSpPr txBox="1"/>
          <p:nvPr/>
        </p:nvSpPr>
        <p:spPr>
          <a:xfrm>
            <a:off x="257835" y="3275674"/>
            <a:ext cx="153652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The Card that Pays you Back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DBC43C-2E53-4ACC-8608-DECEB9590A0E}"/>
              </a:ext>
            </a:extLst>
          </p:cNvPr>
          <p:cNvSpPr txBox="1"/>
          <p:nvPr/>
        </p:nvSpPr>
        <p:spPr>
          <a:xfrm>
            <a:off x="0" y="3436299"/>
            <a:ext cx="2081744" cy="66638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600" dirty="0">
                <a:latin typeface="Montserrat" panose="00000500000000000000" pitchFamily="2" charset="0"/>
              </a:rPr>
              <a:t>When you pay for your B&amp;H purchase with the</a:t>
            </a:r>
            <a:br>
              <a:rPr lang="en-US" sz="600" dirty="0">
                <a:latin typeface="Montserrat" panose="00000500000000000000" pitchFamily="2" charset="0"/>
              </a:rPr>
            </a:br>
            <a:r>
              <a:rPr lang="en-US" sz="600" dirty="0">
                <a:latin typeface="Montserrat" panose="00000500000000000000" pitchFamily="2" charset="0"/>
              </a:rPr>
              <a:t> B&amp;H Edge Card, B&amp;H will apply a credit* directly on your purchase order, invoice and/or receipt. </a:t>
            </a:r>
            <a:br>
              <a:rPr lang="en-US" sz="600" dirty="0">
                <a:latin typeface="Montserrat" panose="00000500000000000000" pitchFamily="2" charset="0"/>
              </a:rPr>
            </a:br>
            <a:br>
              <a:rPr lang="en-US" sz="600" dirty="0">
                <a:latin typeface="Montserrat" panose="00000500000000000000" pitchFamily="2" charset="0"/>
              </a:rPr>
            </a:br>
            <a:endParaRPr lang="en-US" sz="600" dirty="0">
              <a:latin typeface="Montserrat" panose="00000500000000000000" pitchFamily="2" charset="0"/>
            </a:endParaRPr>
          </a:p>
          <a:p>
            <a:pPr algn="ctr"/>
            <a:endParaRPr lang="en-US" sz="500" dirty="0">
              <a:latin typeface="Montserrat" panose="00000500000000000000" pitchFamily="2" charset="0"/>
            </a:endParaRPr>
          </a:p>
          <a:p>
            <a:pPr algn="ctr"/>
            <a:r>
              <a:rPr lang="en-US" sz="400" dirty="0">
                <a:latin typeface="Montserrat" panose="00000500000000000000" pitchFamily="2" charset="0"/>
              </a:rPr>
              <a:t>Subject to credit approval. </a:t>
            </a:r>
            <a:br>
              <a:rPr lang="en-US" sz="400" dirty="0">
                <a:latin typeface="Montserrat" panose="00000500000000000000" pitchFamily="2" charset="0"/>
              </a:rPr>
            </a:br>
            <a:r>
              <a:rPr lang="en-US" sz="400" dirty="0">
                <a:latin typeface="Montserrat" panose="00000500000000000000" pitchFamily="2" charset="0"/>
              </a:rPr>
              <a:t>*B&amp;H Edge credit applied according to state and local rules.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BF2F8C-DBC4-4743-BB5B-023E9131A0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0" t="3186" r="1567" b="1485"/>
          <a:stretch/>
        </p:blipFill>
        <p:spPr>
          <a:xfrm>
            <a:off x="2814962" y="2194808"/>
            <a:ext cx="1205286" cy="7552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57DEB49-02ED-4FD7-AD03-7CB4965573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0" t="3186" r="1567" b="1485"/>
          <a:stretch/>
        </p:blipFill>
        <p:spPr>
          <a:xfrm>
            <a:off x="3616775" y="4556106"/>
            <a:ext cx="381133" cy="238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4FD69-80C3-4DF6-8B3E-C688244A0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966" y="773692"/>
            <a:ext cx="6766053" cy="9026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CC37886-A038-4BFA-9DD5-8E2A4A881000}"/>
              </a:ext>
            </a:extLst>
          </p:cNvPr>
          <p:cNvSpPr txBox="1"/>
          <p:nvPr/>
        </p:nvSpPr>
        <p:spPr>
          <a:xfrm>
            <a:off x="43602" y="3070264"/>
            <a:ext cx="1750761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b">
            <a:spAutoFit/>
          </a:bodyPr>
          <a:lstStyle/>
          <a:p>
            <a:r>
              <a:rPr lang="en-US" sz="500" i="1" dirty="0">
                <a:solidFill>
                  <a:srgbClr val="FF0000"/>
                </a:solidFill>
                <a:latin typeface="Montserrat" panose="00000500000000000000" pitchFamily="2" charset="0"/>
              </a:rPr>
              <a:t>TBD: What must or can we say about the % rate or amount  received by Red States’ customers?</a:t>
            </a:r>
            <a:endParaRPr lang="en-US" sz="400" i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400" i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0601F7-A3A6-4572-BC3D-8280164E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BANDH.com Example Universal Cards Offering Landing Page </a:t>
            </a:r>
            <a:r>
              <a:rPr lang="en-US" sz="1400" b="0" dirty="0"/>
              <a:t>(ILLUSTRATIVE ONLY: layout similar to Amazon)</a:t>
            </a:r>
            <a:endParaRPr lang="en-US" sz="1800" b="0" dirty="0"/>
          </a:p>
        </p:txBody>
      </p:sp>
      <p:sp>
        <p:nvSpPr>
          <p:cNvPr id="51" name="Slide Number Placeholder 7">
            <a:extLst>
              <a:ext uri="{FF2B5EF4-FFF2-40B4-BE49-F238E27FC236}">
                <a16:creationId xmlns:a16="http://schemas.microsoft.com/office/drawing/2014/main" id="{35B6BF20-486A-4A60-9546-8C4A00B8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7358-1F91-4F00-AA7A-554AEEAC79E6}" type="slidenum">
              <a:rPr lang="en-US" smtClean="0"/>
              <a:t>4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05F71E-DFDC-4D0C-B729-F9D519E7A2B2}"/>
              </a:ext>
            </a:extLst>
          </p:cNvPr>
          <p:cNvSpPr/>
          <p:nvPr/>
        </p:nvSpPr>
        <p:spPr>
          <a:xfrm>
            <a:off x="98362" y="2418603"/>
            <a:ext cx="1908702" cy="2154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In Green Jurisdictions: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8A7E2C-786F-4931-B0E2-923956A8DC97}"/>
              </a:ext>
            </a:extLst>
          </p:cNvPr>
          <p:cNvCxnSpPr>
            <a:stCxn id="43" idx="3"/>
          </p:cNvCxnSpPr>
          <p:nvPr/>
        </p:nvCxnSpPr>
        <p:spPr>
          <a:xfrm>
            <a:off x="2007064" y="2526326"/>
            <a:ext cx="269731" cy="4236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D279A-7C44-4BF6-81A1-8F6B16FEECE9}"/>
              </a:ext>
            </a:extLst>
          </p:cNvPr>
          <p:cNvSpPr/>
          <p:nvPr/>
        </p:nvSpPr>
        <p:spPr>
          <a:xfrm>
            <a:off x="98362" y="3263399"/>
            <a:ext cx="1908702" cy="960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265485-979D-40B4-9FCC-2DF54C7E2E2E}"/>
              </a:ext>
            </a:extLst>
          </p:cNvPr>
          <p:cNvGrpSpPr/>
          <p:nvPr/>
        </p:nvGrpSpPr>
        <p:grpSpPr>
          <a:xfrm>
            <a:off x="827917" y="977483"/>
            <a:ext cx="2950719" cy="1951604"/>
            <a:chOff x="827917" y="977483"/>
            <a:chExt cx="2950719" cy="195160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9F8625F-DDD6-4E06-8978-7A456D570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917" y="977483"/>
              <a:ext cx="2950719" cy="1951604"/>
            </a:xfrm>
            <a:prstGeom prst="rect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B66B22-88EF-41BE-AAF8-031898FD1F05}"/>
                </a:ext>
              </a:extLst>
            </p:cNvPr>
            <p:cNvSpPr/>
            <p:nvPr/>
          </p:nvSpPr>
          <p:spPr>
            <a:xfrm>
              <a:off x="827917" y="1476494"/>
              <a:ext cx="2950719" cy="854242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/>
                <a:t>Banners</a:t>
              </a:r>
              <a:r>
                <a:rPr lang="en-US" sz="800" b="1" dirty="0"/>
                <a:t>:</a:t>
              </a:r>
            </a:p>
            <a:p>
              <a:pPr algn="ctr"/>
              <a:r>
                <a:rPr lang="en-US" sz="800" b="1" dirty="0"/>
                <a:t> - Combo B&amp;H Credit Cards Offers</a:t>
              </a:r>
            </a:p>
            <a:p>
              <a:pPr algn="ctr"/>
              <a:r>
                <a:rPr lang="en-US" sz="800" b="1" dirty="0"/>
                <a:t> -  Dedicated Edge Offer</a:t>
              </a:r>
            </a:p>
            <a:p>
              <a:pPr algn="ctr"/>
              <a:r>
                <a:rPr lang="en-US" sz="800" b="1" dirty="0"/>
                <a:t> - Dedicated Spec Fin Offer (existing approved)</a:t>
              </a:r>
            </a:p>
            <a:p>
              <a:pPr algn="ctr"/>
              <a:endParaRPr lang="en-US" sz="800" b="1" dirty="0"/>
            </a:p>
            <a:p>
              <a:pPr algn="ctr"/>
              <a:r>
                <a:rPr lang="en-US" sz="700" dirty="0"/>
                <a:t>Vary Edge Message by IP recognition and login-status for security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4B62C86-8A00-4DF7-83A0-CB0D399F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BANDH.com Marketing Placements (&amp; rules)</a:t>
            </a:r>
          </a:p>
        </p:txBody>
      </p:sp>
      <p:sp>
        <p:nvSpPr>
          <p:cNvPr id="99" name="Slide Number Placeholder 7">
            <a:extLst>
              <a:ext uri="{FF2B5EF4-FFF2-40B4-BE49-F238E27FC236}">
                <a16:creationId xmlns:a16="http://schemas.microsoft.com/office/drawing/2014/main" id="{70EA7057-F946-4921-9823-A41E5387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7358-1F91-4F00-AA7A-554AEEAC79E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59A90-C46C-4F81-B8AF-D12CFDD28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"/>
          <a:stretch/>
        </p:blipFill>
        <p:spPr>
          <a:xfrm>
            <a:off x="6194163" y="4084739"/>
            <a:ext cx="2584973" cy="200574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6BE232-22B6-4EE6-BE37-0A5BDA35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34" y="1340907"/>
            <a:ext cx="9431858" cy="85158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527BA4-06CD-4F9D-A894-4891A6CB2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33" y="3044456"/>
            <a:ext cx="4189948" cy="559002"/>
          </a:xfrm>
          <a:prstGeom prst="rect">
            <a:avLst/>
          </a:prstGeom>
        </p:spPr>
      </p:pic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8C7DF1E-EE46-4D3E-BEF0-1FDE8F7342C8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2792098" y="1931800"/>
            <a:ext cx="1352016" cy="1341750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3F3C1C41-106D-406F-A41B-44398D0C2C2B}"/>
              </a:ext>
            </a:extLst>
          </p:cNvPr>
          <p:cNvCxnSpPr>
            <a:cxnSpLocks/>
            <a:endCxn id="33" idx="0"/>
          </p:cNvCxnSpPr>
          <p:nvPr/>
        </p:nvCxnSpPr>
        <p:spPr>
          <a:xfrm rot="10800000" flipV="1">
            <a:off x="3638187" y="1903613"/>
            <a:ext cx="1994369" cy="194675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7C6B5025-8756-4371-9E79-66AA943B9B66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6053643" y="2651732"/>
            <a:ext cx="2181122" cy="684892"/>
          </a:xfrm>
          <a:prstGeom prst="bentConnector3">
            <a:avLst>
              <a:gd name="adj1" fmla="val 73168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CE8760A-7488-458E-B6F2-4AAD72EFA251}"/>
              </a:ext>
            </a:extLst>
          </p:cNvPr>
          <p:cNvCxnSpPr>
            <a:cxnSpLocks/>
            <a:endCxn id="33" idx="0"/>
          </p:cNvCxnSpPr>
          <p:nvPr/>
        </p:nvCxnSpPr>
        <p:spPr>
          <a:xfrm rot="10800000" flipV="1">
            <a:off x="3638187" y="3206413"/>
            <a:ext cx="2317483" cy="64395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6B95025F-2ABF-42C4-8CDC-7E09BACD7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2"/>
          <a:stretch/>
        </p:blipFill>
        <p:spPr>
          <a:xfrm>
            <a:off x="645621" y="4084739"/>
            <a:ext cx="2584973" cy="200574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B18FE1E-76D9-4D07-87B2-4AC4FC85DD21}"/>
              </a:ext>
            </a:extLst>
          </p:cNvPr>
          <p:cNvSpPr/>
          <p:nvPr/>
        </p:nvSpPr>
        <p:spPr>
          <a:xfrm>
            <a:off x="645621" y="4638174"/>
            <a:ext cx="2584973" cy="6978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EDGE CARD GREEN </a:t>
            </a:r>
            <a:br>
              <a:rPr lang="en-US" sz="1400" dirty="0"/>
            </a:br>
            <a:r>
              <a:rPr lang="en-US" sz="1400" dirty="0"/>
              <a:t>Landing Advertising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309BEF-FB53-4938-8677-04B5999922D4}"/>
              </a:ext>
            </a:extLst>
          </p:cNvPr>
          <p:cNvSpPr/>
          <p:nvPr/>
        </p:nvSpPr>
        <p:spPr>
          <a:xfrm>
            <a:off x="645621" y="5556625"/>
            <a:ext cx="2584973" cy="5338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/>
              <a:t>EDGE Green Disclosures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CB42B7-0135-4D98-A1BB-03AFA7E41785}"/>
              </a:ext>
            </a:extLst>
          </p:cNvPr>
          <p:cNvGrpSpPr/>
          <p:nvPr/>
        </p:nvGrpSpPr>
        <p:grpSpPr>
          <a:xfrm>
            <a:off x="3525235" y="4265827"/>
            <a:ext cx="2584973" cy="2005748"/>
            <a:chOff x="3370690" y="4084739"/>
            <a:chExt cx="2584973" cy="2005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BF9AEB-6125-419A-B250-DD8082529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72"/>
            <a:stretch/>
          </p:blipFill>
          <p:spPr>
            <a:xfrm>
              <a:off x="3370690" y="4084739"/>
              <a:ext cx="2584973" cy="2005747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6B44D3-D483-4CA0-9E64-6901EEDF8E87}"/>
                </a:ext>
              </a:extLst>
            </p:cNvPr>
            <p:cNvSpPr/>
            <p:nvPr/>
          </p:nvSpPr>
          <p:spPr>
            <a:xfrm>
              <a:off x="3370690" y="4638174"/>
              <a:ext cx="2584973" cy="6978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EDGE CARD RED</a:t>
              </a:r>
            </a:p>
            <a:p>
              <a:pPr algn="ctr"/>
              <a:r>
                <a:rPr lang="en-US" sz="1400" dirty="0"/>
                <a:t>Landing Advertising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24735A-8005-41C4-AC44-550434F36532}"/>
                </a:ext>
              </a:extLst>
            </p:cNvPr>
            <p:cNvSpPr/>
            <p:nvPr/>
          </p:nvSpPr>
          <p:spPr>
            <a:xfrm>
              <a:off x="3370690" y="5556625"/>
              <a:ext cx="2584973" cy="5338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/>
                <a:t>EDGE Red Disclosures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E17191-DD16-4AA0-9EDB-B1D441859CDA}"/>
              </a:ext>
            </a:extLst>
          </p:cNvPr>
          <p:cNvGrpSpPr/>
          <p:nvPr/>
        </p:nvGrpSpPr>
        <p:grpSpPr>
          <a:xfrm>
            <a:off x="3370690" y="4084739"/>
            <a:ext cx="2584973" cy="2005748"/>
            <a:chOff x="3370690" y="4084739"/>
            <a:chExt cx="2584973" cy="20057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AE58C-0530-4EB2-8C0D-574C33CEB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72"/>
            <a:stretch/>
          </p:blipFill>
          <p:spPr>
            <a:xfrm>
              <a:off x="3370690" y="4084739"/>
              <a:ext cx="2584973" cy="2005747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0B6CBD-3EF7-4836-AB8B-8C65F8E2382D}"/>
                </a:ext>
              </a:extLst>
            </p:cNvPr>
            <p:cNvSpPr/>
            <p:nvPr/>
          </p:nvSpPr>
          <p:spPr>
            <a:xfrm>
              <a:off x="3370690" y="4638174"/>
              <a:ext cx="2584973" cy="6978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EDGE CARD RED</a:t>
              </a:r>
            </a:p>
            <a:p>
              <a:pPr algn="ctr"/>
              <a:r>
                <a:rPr lang="en-US" sz="1400" dirty="0"/>
                <a:t>Landing Advertising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7B2E338-F7BB-4B32-9745-61836B2B44F6}"/>
                </a:ext>
              </a:extLst>
            </p:cNvPr>
            <p:cNvSpPr/>
            <p:nvPr/>
          </p:nvSpPr>
          <p:spPr>
            <a:xfrm>
              <a:off x="3370690" y="5556625"/>
              <a:ext cx="2584973" cy="5338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/>
                <a:t>EDGE Red Disclosures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2DF0C4F-CDB1-4F37-904F-528CD2A8FB78}"/>
              </a:ext>
            </a:extLst>
          </p:cNvPr>
          <p:cNvSpPr txBox="1"/>
          <p:nvPr/>
        </p:nvSpPr>
        <p:spPr>
          <a:xfrm>
            <a:off x="194330" y="807134"/>
            <a:ext cx="654641" cy="428719"/>
          </a:xfrm>
          <a:prstGeom prst="octagon">
            <a:avLst/>
          </a:prstGeom>
          <a:solidFill>
            <a:srgbClr val="00B05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IP/Login Address/Entered ship-to address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B56B25-4016-4BC4-9E03-C67A2654B96B}"/>
              </a:ext>
            </a:extLst>
          </p:cNvPr>
          <p:cNvSpPr txBox="1"/>
          <p:nvPr/>
        </p:nvSpPr>
        <p:spPr>
          <a:xfrm>
            <a:off x="4018546" y="1503081"/>
            <a:ext cx="654641" cy="428719"/>
          </a:xfrm>
          <a:prstGeom prst="octagon">
            <a:avLst/>
          </a:prstGeom>
          <a:solidFill>
            <a:srgbClr val="00B05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IP/Login Address/Entered ship-to address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D8BDC8-07A2-4A98-BA7B-E3A7BF10B2C2}"/>
              </a:ext>
            </a:extLst>
          </p:cNvPr>
          <p:cNvSpPr txBox="1"/>
          <p:nvPr/>
        </p:nvSpPr>
        <p:spPr>
          <a:xfrm>
            <a:off x="2983545" y="3724801"/>
            <a:ext cx="654641" cy="428719"/>
          </a:xfrm>
          <a:prstGeom prst="octagon">
            <a:avLst/>
          </a:prstGeom>
          <a:solidFill>
            <a:srgbClr val="00B050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IP/Login Address/Entered ship-to address</a:t>
            </a:r>
            <a:endParaRPr lang="en-US" sz="5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305A6-B006-4297-AAD9-6B6AF275C5AC}"/>
              </a:ext>
            </a:extLst>
          </p:cNvPr>
          <p:cNvCxnSpPr>
            <a:cxnSpLocks/>
            <a:stCxn id="32" idx="7"/>
          </p:cNvCxnSpPr>
          <p:nvPr/>
        </p:nvCxnSpPr>
        <p:spPr>
          <a:xfrm>
            <a:off x="4547619" y="1503081"/>
            <a:ext cx="36001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2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2937</TotalTime>
  <Words>916</Words>
  <Application>Microsoft Office PowerPoint</Application>
  <PresentationFormat>On-screen Show (4:3)</PresentationFormat>
  <Paragraphs>134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Montserrat</vt:lpstr>
      <vt:lpstr>Montserrat Medium</vt:lpstr>
      <vt:lpstr>Wingdings</vt:lpstr>
      <vt:lpstr>Office Theme</vt:lpstr>
      <vt:lpstr>December Credit Card Marketing Planning</vt:lpstr>
      <vt:lpstr>Credit Card Marketing Considerations</vt:lpstr>
      <vt:lpstr>B&amp;H Edge Card Marketing Language</vt:lpstr>
      <vt:lpstr>BANDH.com Example Universal Cards Offering Landing Page (ILLUSTRATIVE ONLY: layout similar to Amazon)</vt:lpstr>
      <vt:lpstr>BANDH.com Marketing Placements (&amp; rules)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Venturi</dc:creator>
  <cp:lastModifiedBy>Sharon Venturi</cp:lastModifiedBy>
  <cp:revision>42</cp:revision>
  <cp:lastPrinted>2018-12-14T18:09:14Z</cp:lastPrinted>
  <dcterms:created xsi:type="dcterms:W3CDTF">2018-12-03T16:55:21Z</dcterms:created>
  <dcterms:modified xsi:type="dcterms:W3CDTF">2019-01-15T15:15:29Z</dcterms:modified>
</cp:coreProperties>
</file>