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67" r:id="rId2"/>
    <p:sldId id="302" r:id="rId3"/>
    <p:sldId id="341" r:id="rId4"/>
    <p:sldId id="339" r:id="rId5"/>
    <p:sldId id="340" r:id="rId6"/>
    <p:sldId id="328" r:id="rId7"/>
    <p:sldId id="333" r:id="rId8"/>
    <p:sldId id="334" r:id="rId9"/>
    <p:sldId id="335" r:id="rId10"/>
    <p:sldId id="336" r:id="rId11"/>
    <p:sldId id="337" r:id="rId12"/>
    <p:sldId id="331" r:id="rId13"/>
    <p:sldId id="338" r:id="rId14"/>
    <p:sldId id="342" r:id="rId15"/>
    <p:sldId id="33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1D7"/>
    <a:srgbClr val="E7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3B0A3A-715A-4465-B774-2BF355D7C736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9831E0-6D59-43E7-8838-A0D957ECE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97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5E645E-1708-4813-92AD-24B65B1B2689}" type="datetimeFigureOut">
              <a:rPr lang="en-US" smtClean="0"/>
              <a:t>12/14/15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ED42A6-6674-47DD-8D9E-6415EAC0D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43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D42A6-6674-47DD-8D9E-6415EAC0DC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99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D42A6-6674-47DD-8D9E-6415EAC0DCF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9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E82584E1-9E10-4F3F-8813-E24DF67D6020}" type="datetime1">
              <a:rPr lang="en-US" smtClean="0"/>
              <a:t>12/14/15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8647113" y="64928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68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0206-A988-46B1-BB7E-19559186D8B6}" type="datetime1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FFF0-DDA8-49AB-9357-B5F8AAC3E525}" type="datetime1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1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6BDB-94F3-44AB-AFBF-ECF91E35BD6D}" type="datetime1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3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E0EA-203F-4727-B918-7BC5839194CA}" type="datetime1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0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216A-3621-4182-9454-2315D22AF1D7}" type="datetime1">
              <a:rPr lang="en-US" smtClean="0"/>
              <a:t>12/14/15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5447-046D-4213-A3C3-E2B3516B7916}" type="datetime1">
              <a:rPr lang="en-US" smtClean="0"/>
              <a:t>12/14/15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3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70075-CB66-4847-BF2F-9432EF630B68}" type="datetime1">
              <a:rPr lang="en-US" smtClean="0"/>
              <a:t>12/14/15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759825" y="64801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8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DDF9-E268-4BE3-9513-63C53F97B933}" type="datetime1">
              <a:rPr lang="en-US" smtClean="0"/>
              <a:t>12/14/15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2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94E-166F-45CE-9329-F69D4564C991}" type="datetime1">
              <a:rPr lang="en-US" smtClean="0"/>
              <a:t>12/14/15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2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93A2-F669-4C57-A752-143169731155}" type="datetime1">
              <a:rPr lang="en-US" smtClean="0"/>
              <a:t>12/14/15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5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83E064D-111A-4C25-A384-184574591411}" type="datetime1">
              <a:rPr lang="en-US" smtClean="0"/>
              <a:t>12/14/15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fld id="{E2B1DD48-4ABE-4E8B-8F9D-8F289C38C9E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:\Users\Carita's PC\AppData\Local\Microsoft\Windows\Temporary Internet Files\Content.Outlook\DGGUS8JY\eno logo.pn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49" y="6180138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679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985748" y="17792"/>
            <a:ext cx="7158252" cy="1631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Attracting &amp; Retaining Millennials</a:t>
            </a:r>
            <a:endParaRPr lang="en-US" sz="5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Picture 13" descr="C:\Users\Carita's PC\AppData\Local\Microsoft\Windows\Temporary Internet Files\Content.Outlook\DGGUS8JY\eno 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67" y="15788"/>
            <a:ext cx="1668281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www.intepeople.co.nz/wp-content/uploads/2015/03/Gen-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545" y="2064587"/>
            <a:ext cx="6207857" cy="419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05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The Millennial Profile: </a:t>
            </a:r>
            <a:r>
              <a:rPr lang="en-US" altLang="en-US" b="1" dirty="0" smtClean="0">
                <a:solidFill>
                  <a:srgbClr val="FF0000"/>
                </a:solidFill>
              </a:rPr>
              <a:t>Engagement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194779"/>
            <a:ext cx="7442200" cy="407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Teamwork</a:t>
            </a:r>
            <a:r>
              <a:rPr lang="en-US" sz="2400" dirty="0"/>
              <a:t> – Millennials understand the value of working with a </a:t>
            </a:r>
            <a:r>
              <a:rPr lang="en-US" sz="2400" dirty="0" smtClean="0"/>
              <a:t>team and </a:t>
            </a:r>
            <a:r>
              <a:rPr lang="en-US" sz="2400" dirty="0"/>
              <a:t>enjoy </a:t>
            </a:r>
            <a:r>
              <a:rPr lang="en-US" sz="2400" dirty="0" smtClean="0"/>
              <a:t>camaraderie. They’re </a:t>
            </a:r>
            <a:r>
              <a:rPr lang="en-US" sz="2400" dirty="0"/>
              <a:t>comfortable asking for </a:t>
            </a:r>
            <a:r>
              <a:rPr lang="en-US" sz="2400" dirty="0" smtClean="0"/>
              <a:t>advice </a:t>
            </a:r>
            <a:r>
              <a:rPr lang="en-US" sz="2400" dirty="0"/>
              <a:t>and </a:t>
            </a:r>
            <a:r>
              <a:rPr lang="en-US" sz="2400" dirty="0" smtClean="0"/>
              <a:t>are used </a:t>
            </a:r>
            <a:r>
              <a:rPr lang="en-US" sz="2400" dirty="0"/>
              <a:t>to getting responses quickly.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 smtClean="0"/>
              <a:t>Social </a:t>
            </a:r>
            <a:r>
              <a:rPr lang="en-US" sz="2400" u="sng" dirty="0"/>
              <a:t>Responsibility</a:t>
            </a:r>
            <a:r>
              <a:rPr lang="en-US" sz="2400" dirty="0"/>
              <a:t> – Their access to the world has sensitized them to how hard life can be for </a:t>
            </a:r>
            <a:r>
              <a:rPr lang="en-US" sz="2400" dirty="0" smtClean="0"/>
              <a:t>the </a:t>
            </a:r>
            <a:r>
              <a:rPr lang="en-US" sz="2400" dirty="0"/>
              <a:t>less fortunate. They are involved in social causes, and often volunteer to try and help improve their community or the less fortunate. 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589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The Millennial Profile: </a:t>
            </a:r>
            <a:r>
              <a:rPr lang="en-US" altLang="en-US" b="1" dirty="0" smtClean="0">
                <a:solidFill>
                  <a:srgbClr val="FF0000"/>
                </a:solidFill>
              </a:rPr>
              <a:t>Motivation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800" y="1104899"/>
            <a:ext cx="7442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Flexibility</a:t>
            </a:r>
            <a:r>
              <a:rPr lang="en-US" sz="2400" dirty="0"/>
              <a:t> – Allow millennials to blend work with the rest of their </a:t>
            </a:r>
            <a:r>
              <a:rPr lang="en-US" sz="2400" dirty="0" smtClean="0"/>
              <a:t>lives. </a:t>
            </a:r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flexible schedule and casual work environment make it seem less like work and more like fun.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Clarity</a:t>
            </a:r>
            <a:r>
              <a:rPr lang="en-US" sz="2400" dirty="0"/>
              <a:t> – A clear career </a:t>
            </a:r>
            <a:r>
              <a:rPr lang="en-US" sz="2400" dirty="0" smtClean="0"/>
              <a:t>path and clearly </a:t>
            </a:r>
            <a:r>
              <a:rPr lang="en-US" sz="2400" dirty="0"/>
              <a:t>laid out goals help </a:t>
            </a:r>
            <a:r>
              <a:rPr lang="en-US" sz="2400" dirty="0" smtClean="0"/>
              <a:t>them feel </a:t>
            </a:r>
            <a:r>
              <a:rPr lang="en-US" sz="2400" dirty="0"/>
              <a:t>like they are in control of their careers and what the </a:t>
            </a:r>
            <a:r>
              <a:rPr lang="en-US" sz="2400" dirty="0" smtClean="0"/>
              <a:t>vision </a:t>
            </a:r>
            <a:r>
              <a:rPr lang="en-US" sz="2400" dirty="0"/>
              <a:t>is, what they’re working </a:t>
            </a:r>
            <a:r>
              <a:rPr lang="en-US" sz="2400" dirty="0" smtClean="0"/>
              <a:t>towards. </a:t>
            </a:r>
            <a:endParaRPr lang="en-US" sz="2400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Encouragement and regular feedback </a:t>
            </a:r>
            <a:r>
              <a:rPr lang="en-US" sz="2400" dirty="0"/>
              <a:t>– </a:t>
            </a:r>
            <a:r>
              <a:rPr lang="en-US" sz="2400" dirty="0" smtClean="0"/>
              <a:t>They </a:t>
            </a:r>
            <a:r>
              <a:rPr lang="en-US" sz="2400" dirty="0"/>
              <a:t>want to know how you think they’re doing. </a:t>
            </a:r>
          </a:p>
        </p:txBody>
      </p:sp>
    </p:spTree>
    <p:extLst>
      <p:ext uri="{BB962C8B-B14F-4D97-AF65-F5344CB8AC3E}">
        <p14:creationId xmlns:p14="http://schemas.microsoft.com/office/powerpoint/2010/main" val="12589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Brainstorm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800" y="1104900"/>
            <a:ext cx="7442200" cy="390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buClr>
                <a:schemeClr val="tx1"/>
              </a:buClr>
            </a:pPr>
            <a:r>
              <a:rPr lang="en-US" dirty="0" smtClean="0"/>
              <a:t>What are some methods for attracting and retaining millennials? </a:t>
            </a:r>
            <a:endParaRPr lang="en-US" dirty="0"/>
          </a:p>
        </p:txBody>
      </p:sp>
      <p:pic>
        <p:nvPicPr>
          <p:cNvPr id="2050" name="Picture 2" descr="http://www.printwand.com/blog/media/2012/01/Naming-A-Product-8-Keys-For-Brainstorming-Your-Ide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596" y="2112962"/>
            <a:ext cx="5094607" cy="325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883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Things You Can Do …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800" y="1104899"/>
            <a:ext cx="7442200" cy="562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Develop </a:t>
            </a:r>
            <a:r>
              <a:rPr lang="en-US" sz="2400" dirty="0"/>
              <a:t>in-between steps and titles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Non-monetary rewards (leadership training, leading meetings, </a:t>
            </a:r>
            <a:r>
              <a:rPr lang="en-US" sz="2400" dirty="0" smtClean="0"/>
              <a:t>on-boarding </a:t>
            </a:r>
            <a:r>
              <a:rPr lang="en-US" sz="2400" dirty="0"/>
              <a:t>new employees)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Flexible work schedule – flex hours, work from home, PTO, </a:t>
            </a:r>
            <a:r>
              <a:rPr lang="en-US" sz="2400" dirty="0" smtClean="0"/>
              <a:t>company </a:t>
            </a:r>
            <a:r>
              <a:rPr lang="en-US" sz="2400" dirty="0"/>
              <a:t>laptops and </a:t>
            </a:r>
            <a:r>
              <a:rPr lang="en-US" sz="2400" dirty="0" err="1"/>
              <a:t>wifi</a:t>
            </a:r>
            <a:r>
              <a:rPr lang="en-US" sz="2400" dirty="0"/>
              <a:t> to work outside, Friday half-days, non-holiday days off (ex: option to take off the day after the </a:t>
            </a:r>
            <a:r>
              <a:rPr lang="en-US" sz="2400" dirty="0" smtClean="0"/>
              <a:t>Super Bowl </a:t>
            </a:r>
            <a:r>
              <a:rPr lang="en-US" sz="2400" dirty="0"/>
              <a:t>or day after Thanksgiving)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Casual dress code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Workplace teambuilding – happy hours (can be alcohol free), scavenger hunts, dress up days, office décor competitions, bring your </a:t>
            </a:r>
            <a:r>
              <a:rPr lang="en-US" sz="2400" dirty="0" smtClean="0"/>
              <a:t>pet to </a:t>
            </a:r>
            <a:r>
              <a:rPr lang="en-US" sz="2400" dirty="0"/>
              <a:t>work, on-site gym equipment, </a:t>
            </a:r>
            <a:r>
              <a:rPr lang="en-US" sz="2400" dirty="0" smtClean="0"/>
              <a:t>snacks, etc.</a:t>
            </a:r>
            <a:endParaRPr lang="en-US" sz="2400" dirty="0"/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589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14</a:t>
            </a:fld>
            <a:endParaRPr lang="en-US"/>
          </a:p>
        </p:txBody>
      </p:sp>
      <p:pic>
        <p:nvPicPr>
          <p:cNvPr id="1026" name="Picture 7" descr="http://colleendilen.com/wp-content/uploads/2014/03/Dilbe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3" y="1863009"/>
            <a:ext cx="8588944" cy="277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471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985748" y="17792"/>
            <a:ext cx="7158252" cy="1631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Attracting &amp; Retaining Millennials</a:t>
            </a:r>
            <a:endParaRPr lang="en-US" sz="5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Picture 13" descr="C:\Users\Carita's PC\AppData\Local\Microsoft\Windows\Temporary Internet Files\Content.Outlook\DGGUS8JY\eno 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67" y="15788"/>
            <a:ext cx="1668281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www.intepeople.co.nz/wp-content/uploads/2015/03/Gen-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545" y="2064587"/>
            <a:ext cx="6207857" cy="419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897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Generations in the Workplace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800" y="1104900"/>
            <a:ext cx="7442200" cy="281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By now, most of us have learned that there are at least four generations in the workplace: 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Traditionalists/</a:t>
            </a:r>
            <a:r>
              <a:rPr lang="en-US" sz="2000" b="1" dirty="0" err="1"/>
              <a:t>Silents</a:t>
            </a:r>
            <a:r>
              <a:rPr lang="en-US" sz="2000" dirty="0"/>
              <a:t> (Born between 1925 and 1946)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Baby Boomers</a:t>
            </a:r>
            <a:r>
              <a:rPr lang="en-US" sz="2000" dirty="0"/>
              <a:t> (Born between 1946 and 1964)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Generation Xers</a:t>
            </a:r>
            <a:r>
              <a:rPr lang="en-US" sz="2000" dirty="0"/>
              <a:t> (Born between 1965 and 1980)</a:t>
            </a:r>
            <a:r>
              <a:rPr lang="en-US" sz="2000" b="1" dirty="0"/>
              <a:t> </a:t>
            </a:r>
            <a:endParaRPr lang="en-US" sz="2000" dirty="0"/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Generation Ys or Millennials</a:t>
            </a:r>
            <a:r>
              <a:rPr lang="en-US" sz="2000" dirty="0"/>
              <a:t> (Born after 1980) </a:t>
            </a:r>
          </a:p>
        </p:txBody>
      </p:sp>
      <p:pic>
        <p:nvPicPr>
          <p:cNvPr id="1026" name="Picture 2" descr="http://cdn.slidesharecdn.com/ss_thumbnails/generations-130102210920-phpapp01-thumbnail-4.jpg?cb=13571613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3" b="14814"/>
          <a:stretch/>
        </p:blipFill>
        <p:spPr bwMode="auto">
          <a:xfrm>
            <a:off x="1993900" y="4016728"/>
            <a:ext cx="5156200" cy="243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204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1BD8-7E37-4B37-AED6-00255665A35D}" type="slidenum">
              <a:rPr lang="en-US" smtClean="0"/>
              <a:t>3</a:t>
            </a:fld>
            <a:endParaRPr lang="en-US"/>
          </a:p>
        </p:txBody>
      </p:sp>
      <p:pic>
        <p:nvPicPr>
          <p:cNvPr id="1027" name="Picture 9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506037"/>
            <a:ext cx="5723684" cy="5842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850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Generations in the Workplace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279711"/>
            <a:ext cx="7584141" cy="2127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3200" b="1" i="1" dirty="0" smtClean="0"/>
              <a:t>86 </a:t>
            </a:r>
            <a:r>
              <a:rPr lang="en-US" sz="3200" b="1" i="1" dirty="0"/>
              <a:t>million millennials </a:t>
            </a:r>
            <a:r>
              <a:rPr lang="en-US" sz="3200" dirty="0"/>
              <a:t>will be in the workplace by 2020—representing </a:t>
            </a:r>
            <a:r>
              <a:rPr lang="en-US" sz="3200" dirty="0" smtClean="0"/>
              <a:t>40</a:t>
            </a:r>
            <a:r>
              <a:rPr lang="en-US" sz="3200" dirty="0"/>
              <a:t>% of the total working population</a:t>
            </a:r>
            <a:r>
              <a:rPr lang="en-US" sz="3200" dirty="0" smtClean="0"/>
              <a:t>.</a:t>
            </a:r>
            <a:endParaRPr lang="en-US" sz="3200" dirty="0"/>
          </a:p>
          <a:p>
            <a:pPr algn="ctr">
              <a:lnSpc>
                <a:spcPct val="114000"/>
              </a:lnSpc>
            </a:pPr>
            <a:r>
              <a:rPr lang="en-US" sz="2000" dirty="0" smtClean="0"/>
              <a:t>-Jamie </a:t>
            </a:r>
            <a:r>
              <a:rPr lang="en-US" sz="2000" dirty="0" err="1"/>
              <a:t>Gutfreund</a:t>
            </a:r>
            <a:r>
              <a:rPr lang="en-US" sz="2000" dirty="0"/>
              <a:t>, Chief Strategy Officer for the Intelligence Group</a:t>
            </a:r>
          </a:p>
        </p:txBody>
      </p:sp>
      <p:pic>
        <p:nvPicPr>
          <p:cNvPr id="3074" name="Picture 2" descr="http://grmworks.com/wp-content/uploads/2015/04/millennial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80" b="11163"/>
          <a:stretch/>
        </p:blipFill>
        <p:spPr bwMode="auto">
          <a:xfrm>
            <a:off x="2427287" y="4846373"/>
            <a:ext cx="4151313" cy="180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883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smtClean="0"/>
              <a:t>Studies of Millennials have found that: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104900"/>
            <a:ext cx="7861300" cy="5084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64</a:t>
            </a:r>
            <a:r>
              <a:rPr lang="en-US" sz="2400" b="1" dirty="0">
                <a:solidFill>
                  <a:srgbClr val="FF0000"/>
                </a:solidFill>
              </a:rPr>
              <a:t>% </a:t>
            </a:r>
            <a:r>
              <a:rPr lang="en-US" sz="2400" dirty="0"/>
              <a:t>of them say it’s a priority for them to make the world a better place.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72% </a:t>
            </a:r>
            <a:r>
              <a:rPr lang="en-US" sz="2400" dirty="0"/>
              <a:t>would like to be their own boss. </a:t>
            </a:r>
            <a:endParaRPr lang="en-US" sz="2400" dirty="0" smtClean="0"/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If </a:t>
            </a:r>
            <a:r>
              <a:rPr lang="en-US" sz="2400" dirty="0"/>
              <a:t>they </a:t>
            </a:r>
            <a:r>
              <a:rPr lang="en-US" sz="2400" dirty="0" smtClean="0"/>
              <a:t>have a </a:t>
            </a:r>
            <a:r>
              <a:rPr lang="en-US" sz="2400" dirty="0"/>
              <a:t>boss, </a:t>
            </a:r>
            <a:r>
              <a:rPr lang="en-US" sz="2400" b="1" dirty="0">
                <a:solidFill>
                  <a:srgbClr val="FF0000"/>
                </a:solidFill>
              </a:rPr>
              <a:t>79% </a:t>
            </a:r>
            <a:r>
              <a:rPr lang="en-US" sz="2400" dirty="0"/>
              <a:t>of them would want that boss to serve more as a coach or mentor.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88% </a:t>
            </a:r>
            <a:r>
              <a:rPr lang="en-US" sz="2400" dirty="0"/>
              <a:t>prefer a collaborative work-culture rather than a competitive one.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74% </a:t>
            </a:r>
            <a:r>
              <a:rPr lang="en-US" sz="2400" dirty="0"/>
              <a:t>want flexible work schedules.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88</a:t>
            </a:r>
            <a:r>
              <a:rPr lang="en-US" sz="2400" b="1" dirty="0">
                <a:solidFill>
                  <a:srgbClr val="FF0000"/>
                </a:solidFill>
              </a:rPr>
              <a:t>% </a:t>
            </a:r>
            <a:r>
              <a:rPr lang="en-US" sz="2400" dirty="0"/>
              <a:t>want “work-life integration,” which isn’t the same as work-life balance, since work and life now blend together inextricably.</a:t>
            </a:r>
          </a:p>
        </p:txBody>
      </p:sp>
    </p:spTree>
    <p:extLst>
      <p:ext uri="{BB962C8B-B14F-4D97-AF65-F5344CB8AC3E}">
        <p14:creationId xmlns:p14="http://schemas.microsoft.com/office/powerpoint/2010/main" val="932189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The Millennial Profile: </a:t>
            </a:r>
            <a:r>
              <a:rPr lang="en-US" altLang="en-US" b="1" dirty="0" smtClean="0">
                <a:solidFill>
                  <a:srgbClr val="FF0000"/>
                </a:solidFill>
              </a:rPr>
              <a:t>Values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800" y="1104899"/>
            <a:ext cx="7442200" cy="4947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 smtClean="0"/>
              <a:t>Fun</a:t>
            </a:r>
            <a:r>
              <a:rPr lang="en-US" sz="2400" dirty="0" smtClean="0"/>
              <a:t> </a:t>
            </a:r>
            <a:r>
              <a:rPr lang="en-US" sz="2400" dirty="0"/>
              <a:t>– Millennials expect to have fun at work, knowing they’ll spend a majority of their time there. </a:t>
            </a:r>
            <a:r>
              <a:rPr lang="en-US" sz="2400" dirty="0" smtClean="0"/>
              <a:t>It’s </a:t>
            </a:r>
            <a:r>
              <a:rPr lang="en-US" sz="2400" dirty="0"/>
              <a:t>no longer about “becoming a partner” or “moving up the corporate ladder.”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Education</a:t>
            </a:r>
            <a:r>
              <a:rPr lang="en-US" sz="2400" dirty="0"/>
              <a:t> – Many Millennials will enter the workforce with a college degree, they’re raised to believe that education is the path to success.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Work/Life Balance </a:t>
            </a:r>
            <a:r>
              <a:rPr lang="en-US" sz="2400" dirty="0"/>
              <a:t>– Millennials place high value on personal relationships, community engagement and travel, and want </a:t>
            </a:r>
            <a:r>
              <a:rPr lang="en-US" sz="2400" dirty="0" smtClean="0"/>
              <a:t>time </a:t>
            </a:r>
            <a:r>
              <a:rPr lang="en-US" sz="2400" dirty="0"/>
              <a:t>to pursue outside interests. It’s not “all about work.” 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90883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The Millennial Profile: </a:t>
            </a:r>
            <a:r>
              <a:rPr lang="en-US" altLang="en-US" b="1" dirty="0" smtClean="0">
                <a:solidFill>
                  <a:srgbClr val="FF0000"/>
                </a:solidFill>
              </a:rPr>
              <a:t>Needs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800" y="1104899"/>
            <a:ext cx="7442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Recognition and Appreciation </a:t>
            </a:r>
            <a:r>
              <a:rPr lang="en-US" sz="2400" dirty="0"/>
              <a:t>– Millennials need instant </a:t>
            </a:r>
            <a:r>
              <a:rPr lang="en-US" sz="2400" dirty="0" smtClean="0"/>
              <a:t>gratification such as small </a:t>
            </a:r>
            <a:r>
              <a:rPr lang="en-US" sz="2400" dirty="0"/>
              <a:t>rewards, </a:t>
            </a:r>
            <a:r>
              <a:rPr lang="en-US" sz="2400" dirty="0" smtClean="0"/>
              <a:t>titles, </a:t>
            </a:r>
            <a:r>
              <a:rPr lang="en-US" sz="2400" dirty="0"/>
              <a:t>and non-monetary </a:t>
            </a:r>
            <a:r>
              <a:rPr lang="en-US" sz="2400" dirty="0" smtClean="0"/>
              <a:t>rewards. </a:t>
            </a:r>
            <a:endParaRPr lang="en-US" sz="2400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Coaching</a:t>
            </a:r>
            <a:r>
              <a:rPr lang="en-US" sz="2400" dirty="0"/>
              <a:t> – Millennials want to develop their </a:t>
            </a:r>
            <a:r>
              <a:rPr lang="en-US" sz="2400" dirty="0" smtClean="0"/>
              <a:t>skills &amp; know </a:t>
            </a:r>
            <a:r>
              <a:rPr lang="en-US" sz="2400" dirty="0"/>
              <a:t>how they’re progressing. They’ve been in school from ages 5 to 22 </a:t>
            </a:r>
            <a:r>
              <a:rPr lang="en-US" sz="2400" dirty="0" smtClean="0"/>
              <a:t>so they are </a:t>
            </a:r>
            <a:r>
              <a:rPr lang="en-US" sz="2400" dirty="0"/>
              <a:t>used to progress reports.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Time Off and Flexibility </a:t>
            </a:r>
            <a:r>
              <a:rPr lang="en-US" sz="2400" dirty="0"/>
              <a:t>– Many </a:t>
            </a:r>
            <a:r>
              <a:rPr lang="en-US" sz="2400" dirty="0" smtClean="0"/>
              <a:t>have non-work </a:t>
            </a:r>
            <a:r>
              <a:rPr lang="en-US" sz="2400" dirty="0"/>
              <a:t>commitments that they prioritize (sometimes higher than work). </a:t>
            </a:r>
          </a:p>
        </p:txBody>
      </p:sp>
    </p:spTree>
    <p:extLst>
      <p:ext uri="{BB962C8B-B14F-4D97-AF65-F5344CB8AC3E}">
        <p14:creationId xmlns:p14="http://schemas.microsoft.com/office/powerpoint/2010/main" val="12589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The Millennial Profile: </a:t>
            </a:r>
            <a:r>
              <a:rPr lang="en-US" altLang="en-US" b="1" dirty="0" smtClean="0">
                <a:solidFill>
                  <a:srgbClr val="FF0000"/>
                </a:solidFill>
              </a:rPr>
              <a:t>Strengths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800" y="1104899"/>
            <a:ext cx="7442200" cy="5121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Tech Savvy</a:t>
            </a:r>
            <a:r>
              <a:rPr lang="en-US" sz="2400" dirty="0"/>
              <a:t> – Having grown up with computers, the internet and social media puts them at an </a:t>
            </a:r>
            <a:r>
              <a:rPr lang="en-US" sz="2400" dirty="0" smtClean="0"/>
              <a:t>advantage. </a:t>
            </a:r>
            <a:endParaRPr lang="en-US" sz="2400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Multi-tasking</a:t>
            </a:r>
            <a:r>
              <a:rPr lang="en-US" sz="2400" dirty="0"/>
              <a:t> – U</a:t>
            </a:r>
            <a:r>
              <a:rPr lang="en-US" sz="2400" dirty="0" smtClean="0"/>
              <a:t>sed </a:t>
            </a:r>
            <a:r>
              <a:rPr lang="en-US" sz="2400" dirty="0"/>
              <a:t>to having multiple responsibilities or goals to achieve at a time.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Loyalty</a:t>
            </a:r>
            <a:r>
              <a:rPr lang="en-US" sz="2400" dirty="0"/>
              <a:t> – Loyalty to the boss is the </a:t>
            </a:r>
            <a:r>
              <a:rPr lang="en-US" sz="2400" dirty="0" smtClean="0"/>
              <a:t>#1 reason </a:t>
            </a:r>
            <a:r>
              <a:rPr lang="en-US" sz="2400" dirty="0"/>
              <a:t>they stay in a job, especially during the first few years. Millennials want a boss who is willing to coach and teach them, motivate them to do better and teach them new skills. </a:t>
            </a:r>
            <a:endParaRPr lang="en-US" sz="24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Problem Solving</a:t>
            </a:r>
            <a:r>
              <a:rPr lang="en-US" sz="2400" dirty="0"/>
              <a:t> – Millennials grew up learning how to figure things out on their own, they can come up with </a:t>
            </a:r>
            <a:r>
              <a:rPr lang="en-US" sz="2400" dirty="0" smtClean="0"/>
              <a:t>creative </a:t>
            </a:r>
            <a:r>
              <a:rPr lang="en-US" sz="2400" dirty="0"/>
              <a:t>ways to solve </a:t>
            </a:r>
            <a:r>
              <a:rPr lang="en-US" sz="2400" dirty="0" smtClean="0"/>
              <a:t>problems.</a:t>
            </a:r>
            <a:endParaRPr lang="en-US" sz="2400" dirty="0"/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589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8028"/>
            <a:ext cx="7758684" cy="7518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The Millennial Profile: </a:t>
            </a:r>
            <a:r>
              <a:rPr lang="en-US" altLang="en-US" b="1" dirty="0" smtClean="0">
                <a:solidFill>
                  <a:srgbClr val="FF0000"/>
                </a:solidFill>
              </a:rPr>
              <a:t>Challenges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923B83-0335-44BA-AF5F-0C18D6A686F5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800" y="1104899"/>
            <a:ext cx="7442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Job Security</a:t>
            </a:r>
            <a:r>
              <a:rPr lang="en-US" sz="2400" dirty="0"/>
              <a:t> </a:t>
            </a:r>
            <a:r>
              <a:rPr lang="en-US" sz="2400" dirty="0" smtClean="0"/>
              <a:t>– They are more </a:t>
            </a:r>
            <a:r>
              <a:rPr lang="en-US" sz="2400" dirty="0"/>
              <a:t>likely to change jobs than generations before </a:t>
            </a:r>
            <a:r>
              <a:rPr lang="en-US" sz="2400" dirty="0" smtClean="0"/>
              <a:t>them … 2-3 </a:t>
            </a:r>
            <a:r>
              <a:rPr lang="en-US" sz="2400" dirty="0"/>
              <a:t>years then move </a:t>
            </a:r>
            <a:r>
              <a:rPr lang="en-US" sz="2400" dirty="0" smtClean="0"/>
              <a:t>on. </a:t>
            </a:r>
            <a:endParaRPr lang="en-US" sz="2400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Work Ethic</a:t>
            </a:r>
            <a:r>
              <a:rPr lang="en-US" sz="2400" dirty="0"/>
              <a:t> – </a:t>
            </a:r>
            <a:r>
              <a:rPr lang="en-US" sz="2400" dirty="0" smtClean="0"/>
              <a:t>Is not bad</a:t>
            </a:r>
            <a:r>
              <a:rPr lang="en-US" sz="2400" dirty="0"/>
              <a:t>, just different. </a:t>
            </a:r>
            <a:r>
              <a:rPr lang="en-US" sz="2400" i="1" dirty="0"/>
              <a:t>Millennials have </a:t>
            </a:r>
            <a:r>
              <a:rPr lang="en-US" sz="2400" i="1" dirty="0" smtClean="0"/>
              <a:t>NOT </a:t>
            </a:r>
            <a:r>
              <a:rPr lang="en-US" sz="2400" i="1" dirty="0"/>
              <a:t>been raised to look around and see what they should do </a:t>
            </a:r>
            <a:r>
              <a:rPr lang="en-US" sz="2400" i="1" dirty="0" smtClean="0"/>
              <a:t>next. </a:t>
            </a:r>
            <a:r>
              <a:rPr lang="en-US" sz="2400" dirty="0" smtClean="0"/>
              <a:t>They </a:t>
            </a:r>
            <a:r>
              <a:rPr lang="en-US" sz="2400" dirty="0"/>
              <a:t>do best with a list of tasks to </a:t>
            </a:r>
            <a:r>
              <a:rPr lang="en-US" sz="2400" dirty="0" smtClean="0"/>
              <a:t>complete and need to have </a:t>
            </a:r>
            <a:r>
              <a:rPr lang="en-US" sz="2400" dirty="0"/>
              <a:t>control over their daily tasks by being able to choose what to do next. </a:t>
            </a:r>
            <a:endParaRPr lang="en-US" sz="2400" dirty="0" smtClean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 smtClean="0"/>
              <a:t>Communication</a:t>
            </a:r>
            <a:r>
              <a:rPr lang="en-US" sz="2400" dirty="0" smtClean="0"/>
              <a:t> </a:t>
            </a:r>
            <a:r>
              <a:rPr lang="en-US" sz="2400" dirty="0"/>
              <a:t>– They often resent being handed busywork with no explanation to its </a:t>
            </a:r>
            <a:r>
              <a:rPr lang="en-US" sz="2400" dirty="0" smtClean="0"/>
              <a:t>purpose. Take </a:t>
            </a:r>
            <a:r>
              <a:rPr lang="en-US" sz="2400" dirty="0"/>
              <a:t>the time to explain how their work will lead to specific </a:t>
            </a:r>
            <a:r>
              <a:rPr lang="en-US" sz="2400" dirty="0" smtClean="0"/>
              <a:t>results.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89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View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914</TotalTime>
  <Words>928</Words>
  <Application>Microsoft Macintosh PowerPoint</Application>
  <PresentationFormat>On-screen Show (4:3)</PresentationFormat>
  <Paragraphs>65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View</vt:lpstr>
      <vt:lpstr>PowerPoint Presentation</vt:lpstr>
      <vt:lpstr>Generations in the Workplace</vt:lpstr>
      <vt:lpstr>PowerPoint Presentation</vt:lpstr>
      <vt:lpstr>Generations in the Workplace</vt:lpstr>
      <vt:lpstr>Studies of Millennials have found that:</vt:lpstr>
      <vt:lpstr>The Millennial Profile: Values</vt:lpstr>
      <vt:lpstr>The Millennial Profile: Needs</vt:lpstr>
      <vt:lpstr>The Millennial Profile: Strengths</vt:lpstr>
      <vt:lpstr>The Millennial Profile: Challenges</vt:lpstr>
      <vt:lpstr>The Millennial Profile: Engagement</vt:lpstr>
      <vt:lpstr>The Millennial Profile: Motivation</vt:lpstr>
      <vt:lpstr>Brainstorm</vt:lpstr>
      <vt:lpstr>Things You Can Do 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Carita Ducre</dc:creator>
  <cp:lastModifiedBy>Erin Shumate</cp:lastModifiedBy>
  <cp:revision>117</cp:revision>
  <cp:lastPrinted>2014-05-20T17:02:11Z</cp:lastPrinted>
  <dcterms:created xsi:type="dcterms:W3CDTF">2014-04-29T16:24:36Z</dcterms:created>
  <dcterms:modified xsi:type="dcterms:W3CDTF">2015-12-14T14:25:27Z</dcterms:modified>
</cp:coreProperties>
</file>