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1" r:id="rId3"/>
    <p:sldId id="260" r:id="rId4"/>
    <p:sldId id="268" r:id="rId5"/>
    <p:sldId id="267" r:id="rId6"/>
    <p:sldId id="259" r:id="rId7"/>
    <p:sldId id="257" r:id="rId8"/>
    <p:sldId id="275" r:id="rId9"/>
    <p:sldId id="265" r:id="rId10"/>
    <p:sldId id="266" r:id="rId11"/>
    <p:sldId id="274" r:id="rId12"/>
    <p:sldId id="258" r:id="rId13"/>
    <p:sldId id="276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CC"/>
    <a:srgbClr val="00FF00"/>
    <a:srgbClr val="003399"/>
    <a:srgbClr val="F1F1F1"/>
    <a:srgbClr val="E6E6E6"/>
    <a:srgbClr val="FF99CC"/>
    <a:srgbClr val="009933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6" autoAdjust="0"/>
    <p:restoredTop sz="93041" autoAdjust="0"/>
  </p:normalViewPr>
  <p:slideViewPr>
    <p:cSldViewPr>
      <p:cViewPr varScale="1">
        <p:scale>
          <a:sx n="72" d="100"/>
          <a:sy n="72" d="100"/>
        </p:scale>
        <p:origin x="-582" y="-90"/>
      </p:cViewPr>
      <p:guideLst>
        <p:guide orient="horz" pos="624"/>
        <p:guide pos="3936"/>
        <p:guide pos="3744"/>
        <p:guide pos="240"/>
        <p:guide pos="4128"/>
        <p:guide pos="55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444F1F40-39BD-47E7-B815-9A8883150D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21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02BE81E7-09E9-4673-BD3C-D6A3474D16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58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0CF38-38FD-491E-B6E0-DFEE8B63BF46}" type="slidenum">
              <a:rPr lang="en-US"/>
              <a:pPr/>
              <a:t>1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5EF812-4B95-43BD-B67D-7880CD551E08}" type="slidenum">
              <a:rPr lang="en-US"/>
              <a:pPr/>
              <a:t>10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938B8B-EBD5-418F-8F77-E12D59C630AE}" type="slidenum">
              <a:rPr lang="en-US"/>
              <a:pPr/>
              <a:t>11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8250-D393-469B-9600-B15481991BFD}" type="slidenum">
              <a:rPr lang="en-US"/>
              <a:pPr/>
              <a:t>12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81E7-09E9-4673-BD3C-D6A3474D166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93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F43108-22BB-4C05-B40A-97ABD88EE60B}" type="slidenum">
              <a:rPr lang="en-US"/>
              <a:pPr/>
              <a:t>2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F6A616-4646-4237-9D52-692F0B73829E}" type="slidenum">
              <a:rPr lang="en-US"/>
              <a:pPr/>
              <a:t>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D9CCB8-5C97-4537-9C5C-1521302C33C4}" type="slidenum">
              <a:rPr lang="en-US"/>
              <a:pPr/>
              <a:t>4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A07BAA-1E71-41A1-90F2-CD775251389D}" type="slidenum">
              <a:rPr lang="en-US"/>
              <a:pPr/>
              <a:t>5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43F317-0F5B-4825-8FFA-8BA6D448CFD0}" type="slidenum">
              <a:rPr lang="en-US"/>
              <a:pPr/>
              <a:t>6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8CDED5-BFB5-457A-807B-31D88D6427D4}" type="slidenum">
              <a:rPr lang="en-US"/>
              <a:pPr/>
              <a:t>7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E59048-6746-4DC5-B0AC-498795F2A10D}" type="slidenum">
              <a:rPr lang="en-US"/>
              <a:pPr/>
              <a:t>8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B77A3-605E-463F-9183-AE4354867918}" type="slidenum">
              <a:rPr lang="en-US"/>
              <a:pPr/>
              <a:t>9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1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089" name="Picture 17" descr="acme-bank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79"/>
          <a:stretch>
            <a:fillRect/>
          </a:stretch>
        </p:blipFill>
        <p:spPr bwMode="auto">
          <a:xfrm rot="500609">
            <a:off x="2038350" y="990600"/>
            <a:ext cx="6445250" cy="635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ChangeArrowheads="1"/>
          </p:cNvSpPr>
          <p:nvPr userDrawn="1"/>
        </p:nvSpPr>
        <p:spPr bwMode="auto"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2004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572000"/>
            <a:ext cx="8382000" cy="1600200"/>
          </a:xfrm>
        </p:spPr>
        <p:txBody>
          <a:bodyPr/>
          <a:lstStyle>
            <a:lvl1pPr marL="0" indent="0">
              <a:buFont typeface="Times" charset="0"/>
              <a:buNone/>
              <a:defRPr sz="2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88" name="Rectangle 16"/>
          <p:cNvSpPr>
            <a:spLocks noChangeArrowheads="1"/>
          </p:cNvSpPr>
          <p:nvPr userDrawn="1"/>
        </p:nvSpPr>
        <p:spPr bwMode="auto">
          <a:xfrm>
            <a:off x="381000" y="6343650"/>
            <a:ext cx="209073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000" u="none">
                <a:solidFill>
                  <a:srgbClr val="666666"/>
                </a:solidFill>
                <a:latin typeface="Helvetica" charset="0"/>
              </a:rPr>
              <a:t>Richard Caddick and Steve Cable</a:t>
            </a:r>
          </a:p>
          <a:p>
            <a:pPr eaLnBrk="1" hangingPunct="1">
              <a:spcBef>
                <a:spcPct val="20000"/>
              </a:spcBef>
            </a:pPr>
            <a:r>
              <a:rPr lang="en-US" sz="1000" u="none">
                <a:solidFill>
                  <a:srgbClr val="666666"/>
                </a:solidFill>
                <a:latin typeface="Helvetica" charset="0"/>
              </a:rPr>
              <a:t>February 28th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05D2AA-6E23-4E9D-839C-1931A605FE3A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8BA3EF0-31D8-43B4-B47B-D99F990FFA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5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28600"/>
            <a:ext cx="20955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1341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1A583E-2748-4579-AA16-682EA47FDEF8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868E5AA-05C7-4E76-AAB5-345175331D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3FCBAB-553F-42E4-8400-BE580FB61D34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6F752C9-1ADC-4FF6-AB9D-5B04DA9A97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1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3DE41-B82E-4608-8BCC-7BAAB5965ED8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D395F7F-35C1-4FD5-803B-0A21606150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71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7D7287-0DFC-4E55-A741-FF365F2BCC0E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BC65FDE-660C-4118-A1F0-4D74D91B95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32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682B8F-59CD-443C-837A-CB37F2B86065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BEE3132-3CED-46F0-9956-4C595FDE24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9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1ECC47-9FD4-4FE7-9BA4-84EE80E87836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B49F0C9-875D-47CA-9BF0-48FB47AC11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4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7318C3-4595-467E-B394-968BC1B9A6DE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A6D00C7C-F0E6-4473-9583-C519DEE630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5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2C74B1-84DB-4A9A-95A7-B74AB52C7F4B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B70A4F4-951C-4DB5-AA42-4E02EC0FA4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4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53F1D-926E-4AB7-B1F9-68731B4F8BC9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8782CE0-B5E0-46DE-8C3A-87603A7187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2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382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382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532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u="none">
                <a:solidFill>
                  <a:srgbClr val="CCCCCC"/>
                </a:solidFill>
                <a:latin typeface="+mn-lt"/>
              </a:defRPr>
            </a:lvl1pPr>
          </a:lstStyle>
          <a:p>
            <a:fld id="{3CE369B6-0A28-477E-AF4C-813AB44CD2B9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53200"/>
            <a:ext cx="396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u="none">
                <a:solidFill>
                  <a:srgbClr val="CCCCCC"/>
                </a:solidFill>
                <a:latin typeface="+mn-lt"/>
              </a:defRPr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5532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u="none">
                <a:solidFill>
                  <a:srgbClr val="CCCCCC"/>
                </a:solidFill>
                <a:latin typeface="+mn-lt"/>
              </a:defRPr>
            </a:lvl1pPr>
          </a:lstStyle>
          <a:p>
            <a:r>
              <a:rPr lang="en-US"/>
              <a:t>Page </a:t>
            </a:r>
            <a:fld id="{7ED0CA31-4A34-43EB-AECB-F3AD953E06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24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2000">
          <a:solidFill>
            <a:srgbClr val="666666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>
          <a:solidFill>
            <a:srgbClr val="666666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hyperlink" Target="file:///\\localhost\Users\richardcaddickair1\Documents\cxpartners\clients\oomph\coop\Journey%20optimisation\eyetracking%20videos\p1%20car%20design.mo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hyperlink" Target="file:///\\localhost\Users\richardcaddickair1\Documents\cxpartners\clients\oomph\coop\Journey%20optimisation\eyetracking%20videos\p1%20car%20design.mo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Document title which really could be very long indeed and needs lots of space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Sub-title which could also be really long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9076-4F0D-44C4-82F6-39AE9A905281}" type="datetime9">
              <a:rPr lang="en-US"/>
              <a:pPr/>
              <a:t>8/25/2011 4:27:48 PM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5D9D525-E962-46BD-9AEC-3FD045280123}" type="slidenum">
              <a:rPr lang="en-US"/>
              <a:pPr/>
              <a:t>10</a:t>
            </a:fld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0726" name="Picture 6" descr="acme-ba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79"/>
          <a:stretch>
            <a:fillRect/>
          </a:stretch>
        </p:blipFill>
        <p:spPr bwMode="auto">
          <a:xfrm rot="500609">
            <a:off x="2038350" y="990600"/>
            <a:ext cx="6445250" cy="635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16764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81000" y="320040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sz="2800" u="none">
                <a:solidFill>
                  <a:srgbClr val="666666"/>
                </a:solidFill>
                <a:latin typeface="Helvetica" charset="0"/>
              </a:rPr>
              <a:t>Divider slide to separate each section of the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D1E-AA63-4FB6-9E49-9EFE789F179F}" type="datetime9">
              <a:rPr lang="en-US"/>
              <a:pPr/>
              <a:t>8/25/2011 4:27:48 PM</a:t>
            </a:fld>
            <a:endParaRPr lang="en-US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E32124E0-B7DE-4900-A1A6-4C17F533A174}" type="slidenum">
              <a:rPr lang="en-US"/>
              <a:pPr/>
              <a:t>11</a:t>
            </a:fld>
            <a:endParaRPr lang="en-US"/>
          </a:p>
        </p:txBody>
      </p:sp>
      <p:pic>
        <p:nvPicPr>
          <p:cNvPr id="52226" name="Picture 2" descr="acme-ba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79"/>
          <a:stretch>
            <a:fillRect/>
          </a:stretch>
        </p:blipFill>
        <p:spPr bwMode="auto">
          <a:xfrm>
            <a:off x="381000" y="990600"/>
            <a:ext cx="55626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 cards - layout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2230" name="Group 6"/>
          <p:cNvGrpSpPr>
            <a:grpSpLocks/>
          </p:cNvGrpSpPr>
          <p:nvPr/>
        </p:nvGrpSpPr>
        <p:grpSpPr bwMode="auto">
          <a:xfrm>
            <a:off x="228600" y="6248400"/>
            <a:ext cx="5867400" cy="304800"/>
            <a:chOff x="192" y="3936"/>
            <a:chExt cx="3792" cy="192"/>
          </a:xfrm>
        </p:grpSpPr>
        <p:sp>
          <p:nvSpPr>
            <p:cNvPr id="52231" name="Freeform 7"/>
            <p:cNvSpPr>
              <a:spLocks/>
            </p:cNvSpPr>
            <p:nvPr/>
          </p:nvSpPr>
          <p:spPr bwMode="auto">
            <a:xfrm>
              <a:off x="192" y="3936"/>
              <a:ext cx="3792" cy="192"/>
            </a:xfrm>
            <a:custGeom>
              <a:avLst/>
              <a:gdLst>
                <a:gd name="T0" fmla="*/ 0 w 3792"/>
                <a:gd name="T1" fmla="*/ 192 h 192"/>
                <a:gd name="T2" fmla="*/ 3792 w 3792"/>
                <a:gd name="T3" fmla="*/ 192 h 192"/>
                <a:gd name="T4" fmla="*/ 3792 w 3792"/>
                <a:gd name="T5" fmla="*/ 96 h 192"/>
                <a:gd name="T6" fmla="*/ 3408 w 3792"/>
                <a:gd name="T7" fmla="*/ 0 h 192"/>
                <a:gd name="T8" fmla="*/ 3024 w 3792"/>
                <a:gd name="T9" fmla="*/ 96 h 192"/>
                <a:gd name="T10" fmla="*/ 2640 w 3792"/>
                <a:gd name="T11" fmla="*/ 0 h 192"/>
                <a:gd name="T12" fmla="*/ 2208 w 3792"/>
                <a:gd name="T13" fmla="*/ 96 h 192"/>
                <a:gd name="T14" fmla="*/ 1824 w 3792"/>
                <a:gd name="T15" fmla="*/ 0 h 192"/>
                <a:gd name="T16" fmla="*/ 1392 w 3792"/>
                <a:gd name="T17" fmla="*/ 96 h 192"/>
                <a:gd name="T18" fmla="*/ 1008 w 3792"/>
                <a:gd name="T19" fmla="*/ 0 h 192"/>
                <a:gd name="T20" fmla="*/ 576 w 3792"/>
                <a:gd name="T21" fmla="*/ 96 h 192"/>
                <a:gd name="T22" fmla="*/ 96 w 3792"/>
                <a:gd name="T23" fmla="*/ 0 h 192"/>
                <a:gd name="T24" fmla="*/ 0 w 3792"/>
                <a:gd name="T25" fmla="*/ 48 h 192"/>
                <a:gd name="T26" fmla="*/ 0 w 379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2" h="192">
                  <a:moveTo>
                    <a:pt x="0" y="192"/>
                  </a:moveTo>
                  <a:lnTo>
                    <a:pt x="3792" y="192"/>
                  </a:lnTo>
                  <a:lnTo>
                    <a:pt x="3792" y="96"/>
                  </a:lnTo>
                  <a:lnTo>
                    <a:pt x="3408" y="0"/>
                  </a:lnTo>
                  <a:lnTo>
                    <a:pt x="3024" y="96"/>
                  </a:lnTo>
                  <a:lnTo>
                    <a:pt x="2640" y="0"/>
                  </a:lnTo>
                  <a:lnTo>
                    <a:pt x="2208" y="96"/>
                  </a:lnTo>
                  <a:lnTo>
                    <a:pt x="1824" y="0"/>
                  </a:lnTo>
                  <a:lnTo>
                    <a:pt x="1392" y="96"/>
                  </a:lnTo>
                  <a:lnTo>
                    <a:pt x="1008" y="0"/>
                  </a:lnTo>
                  <a:lnTo>
                    <a:pt x="576" y="96"/>
                  </a:lnTo>
                  <a:lnTo>
                    <a:pt x="96" y="0"/>
                  </a:lnTo>
                  <a:lnTo>
                    <a:pt x="0" y="48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32" name="Freeform 8"/>
            <p:cNvSpPr>
              <a:spLocks/>
            </p:cNvSpPr>
            <p:nvPr/>
          </p:nvSpPr>
          <p:spPr bwMode="auto">
            <a:xfrm>
              <a:off x="192" y="3936"/>
              <a:ext cx="3792" cy="96"/>
            </a:xfrm>
            <a:custGeom>
              <a:avLst/>
              <a:gdLst>
                <a:gd name="T0" fmla="*/ 0 w 3792"/>
                <a:gd name="T1" fmla="*/ 48 h 96"/>
                <a:gd name="T2" fmla="*/ 96 w 3792"/>
                <a:gd name="T3" fmla="*/ 0 h 96"/>
                <a:gd name="T4" fmla="*/ 576 w 3792"/>
                <a:gd name="T5" fmla="*/ 96 h 96"/>
                <a:gd name="T6" fmla="*/ 1008 w 3792"/>
                <a:gd name="T7" fmla="*/ 0 h 96"/>
                <a:gd name="T8" fmla="*/ 1392 w 3792"/>
                <a:gd name="T9" fmla="*/ 96 h 96"/>
                <a:gd name="T10" fmla="*/ 1824 w 3792"/>
                <a:gd name="T11" fmla="*/ 0 h 96"/>
                <a:gd name="T12" fmla="*/ 2256 w 3792"/>
                <a:gd name="T13" fmla="*/ 96 h 96"/>
                <a:gd name="T14" fmla="*/ 2640 w 3792"/>
                <a:gd name="T15" fmla="*/ 0 h 96"/>
                <a:gd name="T16" fmla="*/ 3024 w 3792"/>
                <a:gd name="T17" fmla="*/ 96 h 96"/>
                <a:gd name="T18" fmla="*/ 3408 w 3792"/>
                <a:gd name="T19" fmla="*/ 0 h 96"/>
                <a:gd name="T20" fmla="*/ 3792 w 379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2" h="96">
                  <a:moveTo>
                    <a:pt x="0" y="48"/>
                  </a:moveTo>
                  <a:lnTo>
                    <a:pt x="96" y="0"/>
                  </a:lnTo>
                  <a:lnTo>
                    <a:pt x="576" y="96"/>
                  </a:lnTo>
                  <a:lnTo>
                    <a:pt x="1008" y="0"/>
                  </a:lnTo>
                  <a:lnTo>
                    <a:pt x="1392" y="96"/>
                  </a:lnTo>
                  <a:lnTo>
                    <a:pt x="1824" y="0"/>
                  </a:lnTo>
                  <a:lnTo>
                    <a:pt x="2256" y="96"/>
                  </a:lnTo>
                  <a:lnTo>
                    <a:pt x="2640" y="0"/>
                  </a:lnTo>
                  <a:lnTo>
                    <a:pt x="3024" y="96"/>
                  </a:lnTo>
                  <a:lnTo>
                    <a:pt x="3408" y="0"/>
                  </a:lnTo>
                  <a:lnTo>
                    <a:pt x="3792" y="96"/>
                  </a:lnTo>
                </a:path>
              </a:pathLst>
            </a:custGeom>
            <a:noFill/>
            <a:ln w="9525">
              <a:solidFill>
                <a:srgbClr val="CC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2233" name="Line 9"/>
          <p:cNvSpPr>
            <a:spLocks noChangeShapeType="1"/>
          </p:cNvSpPr>
          <p:nvPr/>
        </p:nvSpPr>
        <p:spPr bwMode="auto">
          <a:xfrm>
            <a:off x="228600" y="4800600"/>
            <a:ext cx="5867400" cy="0"/>
          </a:xfrm>
          <a:prstGeom prst="line">
            <a:avLst/>
          </a:prstGeom>
          <a:noFill/>
          <a:ln w="9525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2241" name="Group 17"/>
          <p:cNvGrpSpPr>
            <a:grpSpLocks/>
          </p:cNvGrpSpPr>
          <p:nvPr/>
        </p:nvGrpSpPr>
        <p:grpSpPr bwMode="auto">
          <a:xfrm>
            <a:off x="6372200" y="5229200"/>
            <a:ext cx="2514600" cy="1219200"/>
            <a:chOff x="4032" y="3312"/>
            <a:chExt cx="1584" cy="768"/>
          </a:xfrm>
        </p:grpSpPr>
        <p:sp>
          <p:nvSpPr>
            <p:cNvPr id="52242" name="AutoShape 18"/>
            <p:cNvSpPr>
              <a:spLocks noChangeArrowheads="1"/>
            </p:cNvSpPr>
            <p:nvPr/>
          </p:nvSpPr>
          <p:spPr bwMode="auto">
            <a:xfrm>
              <a:off x="4032" y="3312"/>
              <a:ext cx="1584" cy="576"/>
            </a:xfrm>
            <a:prstGeom prst="roundRect">
              <a:avLst>
                <a:gd name="adj" fmla="val 17708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5399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u="none"/>
            </a:p>
          </p:txBody>
        </p:sp>
        <p:sp>
          <p:nvSpPr>
            <p:cNvPr id="52243" name="AutoShape 19"/>
            <p:cNvSpPr>
              <a:spLocks noChangeArrowheads="1"/>
            </p:cNvSpPr>
            <p:nvPr/>
          </p:nvSpPr>
          <p:spPr bwMode="auto">
            <a:xfrm flipV="1">
              <a:off x="4224" y="3888"/>
              <a:ext cx="154" cy="192"/>
            </a:xfrm>
            <a:prstGeom prst="rtTriangl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5399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6448400" y="5305400"/>
            <a:ext cx="1676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i="1" u="none">
                <a:solidFill>
                  <a:schemeClr val="bg1"/>
                </a:solidFill>
                <a:latin typeface="Helvetica" charset="0"/>
              </a:rPr>
              <a:t>Overall I think that the layout and design is lovely and clear!</a:t>
            </a:r>
            <a:br>
              <a:rPr lang="en-US" sz="1200" i="1" u="none">
                <a:solidFill>
                  <a:schemeClr val="bg1"/>
                </a:solidFill>
                <a:latin typeface="Helvetica" charset="0"/>
              </a:rPr>
            </a:br>
            <a:r>
              <a:rPr lang="en-US" sz="900" i="1" u="none">
                <a:solidFill>
                  <a:schemeClr val="bg1"/>
                </a:solidFill>
                <a:latin typeface="Helvetica" charset="0"/>
              </a:rPr>
              <a:t>Nik</a:t>
            </a:r>
            <a:endParaRPr lang="en-US" sz="1200" i="1" u="none">
              <a:solidFill>
                <a:schemeClr val="bg1"/>
              </a:solidFill>
              <a:latin typeface="Helvetica" charset="0"/>
            </a:endParaRPr>
          </a:p>
        </p:txBody>
      </p:sp>
      <p:grpSp>
        <p:nvGrpSpPr>
          <p:cNvPr id="52250" name="Group 26"/>
          <p:cNvGrpSpPr>
            <a:grpSpLocks/>
          </p:cNvGrpSpPr>
          <p:nvPr/>
        </p:nvGrpSpPr>
        <p:grpSpPr bwMode="auto">
          <a:xfrm>
            <a:off x="6553200" y="4191000"/>
            <a:ext cx="2209800" cy="685800"/>
            <a:chOff x="4128" y="576"/>
            <a:chExt cx="1392" cy="432"/>
          </a:xfrm>
        </p:grpSpPr>
        <p:sp>
          <p:nvSpPr>
            <p:cNvPr id="52246" name="Rectangle 22"/>
            <p:cNvSpPr>
              <a:spLocks noChangeArrowheads="1"/>
            </p:cNvSpPr>
            <p:nvPr/>
          </p:nvSpPr>
          <p:spPr bwMode="auto">
            <a:xfrm>
              <a:off x="4368" y="624"/>
              <a:ext cx="1152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ct val="50000"/>
                </a:spcBef>
              </a:pPr>
              <a:r>
                <a:rPr lang="en-US" sz="900" i="1" u="none">
                  <a:latin typeface="Helvetica" charset="0"/>
                  <a:hlinkClick r:id="rId4" action="ppaction://hlinkfile"/>
                </a:rPr>
                <a:t>Nik struggling to make a choice between the cards and missing the need help choosing box</a:t>
              </a:r>
              <a:endParaRPr lang="en-US" sz="900" i="1" u="none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sz="900" i="1" u="none">
                  <a:latin typeface="Helvetica" charset="0"/>
                </a:rPr>
                <a:t>01-nik-creditcard-help.avi</a:t>
              </a:r>
            </a:p>
          </p:txBody>
        </p:sp>
        <p:grpSp>
          <p:nvGrpSpPr>
            <p:cNvPr id="52247" name="Group 23"/>
            <p:cNvGrpSpPr>
              <a:grpSpLocks/>
            </p:cNvGrpSpPr>
            <p:nvPr/>
          </p:nvGrpSpPr>
          <p:grpSpPr bwMode="auto">
            <a:xfrm>
              <a:off x="4128" y="576"/>
              <a:ext cx="192" cy="192"/>
              <a:chOff x="4128" y="2304"/>
              <a:chExt cx="192" cy="192"/>
            </a:xfrm>
          </p:grpSpPr>
          <p:pic>
            <p:nvPicPr>
              <p:cNvPr id="52248" name="Picture 24" descr="icons004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8" y="2304"/>
                <a:ext cx="192" cy="1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2249" name="Rectangle 25"/>
              <p:cNvSpPr>
                <a:spLocks noChangeArrowheads="1"/>
              </p:cNvSpPr>
              <p:nvPr/>
            </p:nvSpPr>
            <p:spPr bwMode="auto">
              <a:xfrm>
                <a:off x="4169" y="2366"/>
                <a:ext cx="9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u="none">
                    <a:solidFill>
                      <a:srgbClr val="FF00CC"/>
                    </a:solidFill>
                    <a:latin typeface="Helvetica" charset="0"/>
                  </a:rPr>
                  <a:t>01</a:t>
                </a:r>
              </a:p>
            </p:txBody>
          </p:sp>
        </p:grpSp>
      </p:grp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8153400" y="5410200"/>
            <a:ext cx="533400" cy="609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5" name="Picture 50" descr="icons005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8153400" y="5410200"/>
            <a:ext cx="5334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754C-2216-40A7-9CCA-16F3232EBE90}" type="datetime9">
              <a:rPr lang="en-US"/>
              <a:pPr/>
              <a:t>8/25/2011 4:27:48 PM</a:t>
            </a:fld>
            <a:endParaRPr lang="en-US"/>
          </a:p>
        </p:txBody>
      </p:sp>
      <p:sp>
        <p:nvSpPr>
          <p:cNvPr id="3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3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F22BB195-998D-49EF-96FF-6187EF13529B}" type="slidenum">
              <a:rPr lang="en-US"/>
              <a:pPr/>
              <a:t>12</a:t>
            </a:fld>
            <a:endParaRPr lang="en-US"/>
          </a:p>
        </p:txBody>
      </p:sp>
      <p:sp>
        <p:nvSpPr>
          <p:cNvPr id="5159" name="Rectangle 39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00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553200" y="990600"/>
            <a:ext cx="22098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1.</a:t>
            </a:r>
            <a:r>
              <a:rPr lang="en-US" sz="900" u="none">
                <a:latin typeface="Helvetica" charset="0"/>
              </a:rPr>
              <a:t> Lorem ipsum dolor sit armet, lorem ipsum dolor sit armet, lorem ipsum dolor sit armet, lorem ipsum dolor sit armet, lorem ipsum dolor sit armet.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Recommendation</a:t>
            </a:r>
            <a:r>
              <a:rPr lang="en-US" sz="900" u="none">
                <a:latin typeface="Helvetica" charset="0"/>
              </a:rPr>
              <a:t/>
            </a:r>
            <a:br>
              <a:rPr lang="en-US" sz="900" u="none">
                <a:latin typeface="Helvetica" charset="0"/>
              </a:rPr>
            </a:br>
            <a:r>
              <a:rPr lang="en-US" sz="900" u="none">
                <a:latin typeface="Helvetica" charset="0"/>
              </a:rPr>
              <a:t>Lorem ipsum dolor sit armet, lorem ipsum dolor sit armet.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Severity </a:t>
            </a:r>
            <a:r>
              <a:rPr lang="en-US" sz="900" u="none">
                <a:latin typeface="Helvetica" charset="0"/>
              </a:rPr>
              <a:t>0</a:t>
            </a:r>
          </a:p>
          <a:p>
            <a:pPr>
              <a:spcBef>
                <a:spcPct val="50000"/>
              </a:spcBef>
            </a:pP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2.</a:t>
            </a:r>
            <a:r>
              <a:rPr lang="en-US" sz="900" u="none">
                <a:latin typeface="Helvetica" charset="0"/>
              </a:rPr>
              <a:t> Lorem ipsum dolor sit armet, lorem ipsum dolor sit armet, lorem ipsum dolor sit armet, lorem ipsum dolor sit armet, lorem ipsum dolor sit armet.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Recommendation</a:t>
            </a:r>
            <a:r>
              <a:rPr lang="en-US" sz="900" u="none">
                <a:latin typeface="Helvetica" charset="0"/>
              </a:rPr>
              <a:t/>
            </a:r>
            <a:br>
              <a:rPr lang="en-US" sz="900" u="none">
                <a:latin typeface="Helvetica" charset="0"/>
              </a:rPr>
            </a:br>
            <a:r>
              <a:rPr lang="en-US" sz="900" u="none">
                <a:latin typeface="Helvetica" charset="0"/>
              </a:rPr>
              <a:t>Lorem ipsum dolor sit armet, lorem ipsum dolor sit armet.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Severity </a:t>
            </a:r>
            <a:r>
              <a:rPr lang="en-US" sz="900" u="none">
                <a:latin typeface="Helvetica" charset="0"/>
              </a:rPr>
              <a:t>2</a:t>
            </a:r>
          </a:p>
          <a:p>
            <a:pPr>
              <a:spcBef>
                <a:spcPct val="50000"/>
              </a:spcBef>
            </a:pP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Severity indicators: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Page title</a:t>
            </a: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6400800" y="5257800"/>
            <a:ext cx="2514600" cy="914400"/>
          </a:xfrm>
          <a:prstGeom prst="roundRect">
            <a:avLst>
              <a:gd name="adj" fmla="val 17708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5399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u="none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 flipV="1">
            <a:off x="6705600" y="6172200"/>
            <a:ext cx="244475" cy="304800"/>
          </a:xfrm>
          <a:prstGeom prst="rtTriangl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5399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43" name="Group 23"/>
          <p:cNvGrpSpPr>
            <a:grpSpLocks/>
          </p:cNvGrpSpPr>
          <p:nvPr/>
        </p:nvGrpSpPr>
        <p:grpSpPr bwMode="auto">
          <a:xfrm>
            <a:off x="1752600" y="2362200"/>
            <a:ext cx="304800" cy="304800"/>
            <a:chOff x="2880" y="2400"/>
            <a:chExt cx="192" cy="192"/>
          </a:xfrm>
        </p:grpSpPr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H="1">
              <a:off x="2880" y="2448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2928" y="2400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>
                  <a:solidFill>
                    <a:schemeClr val="bg1"/>
                  </a:solidFill>
                  <a:latin typeface="Helvetica" charset="0"/>
                </a:rPr>
                <a:t>2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49" name="Group 29"/>
          <p:cNvGrpSpPr>
            <a:grpSpLocks/>
          </p:cNvGrpSpPr>
          <p:nvPr/>
        </p:nvGrpSpPr>
        <p:grpSpPr bwMode="auto">
          <a:xfrm>
            <a:off x="228600" y="6248400"/>
            <a:ext cx="5867400" cy="304800"/>
            <a:chOff x="192" y="3936"/>
            <a:chExt cx="3792" cy="192"/>
          </a:xfrm>
        </p:grpSpPr>
        <p:sp>
          <p:nvSpPr>
            <p:cNvPr id="5150" name="Freeform 30"/>
            <p:cNvSpPr>
              <a:spLocks/>
            </p:cNvSpPr>
            <p:nvPr/>
          </p:nvSpPr>
          <p:spPr bwMode="auto">
            <a:xfrm>
              <a:off x="192" y="3936"/>
              <a:ext cx="3792" cy="192"/>
            </a:xfrm>
            <a:custGeom>
              <a:avLst/>
              <a:gdLst>
                <a:gd name="T0" fmla="*/ 0 w 3792"/>
                <a:gd name="T1" fmla="*/ 192 h 192"/>
                <a:gd name="T2" fmla="*/ 3792 w 3792"/>
                <a:gd name="T3" fmla="*/ 192 h 192"/>
                <a:gd name="T4" fmla="*/ 3792 w 3792"/>
                <a:gd name="T5" fmla="*/ 96 h 192"/>
                <a:gd name="T6" fmla="*/ 3408 w 3792"/>
                <a:gd name="T7" fmla="*/ 0 h 192"/>
                <a:gd name="T8" fmla="*/ 3024 w 3792"/>
                <a:gd name="T9" fmla="*/ 96 h 192"/>
                <a:gd name="T10" fmla="*/ 2640 w 3792"/>
                <a:gd name="T11" fmla="*/ 0 h 192"/>
                <a:gd name="T12" fmla="*/ 2208 w 3792"/>
                <a:gd name="T13" fmla="*/ 96 h 192"/>
                <a:gd name="T14" fmla="*/ 1824 w 3792"/>
                <a:gd name="T15" fmla="*/ 0 h 192"/>
                <a:gd name="T16" fmla="*/ 1392 w 3792"/>
                <a:gd name="T17" fmla="*/ 96 h 192"/>
                <a:gd name="T18" fmla="*/ 1008 w 3792"/>
                <a:gd name="T19" fmla="*/ 0 h 192"/>
                <a:gd name="T20" fmla="*/ 576 w 3792"/>
                <a:gd name="T21" fmla="*/ 96 h 192"/>
                <a:gd name="T22" fmla="*/ 96 w 3792"/>
                <a:gd name="T23" fmla="*/ 0 h 192"/>
                <a:gd name="T24" fmla="*/ 0 w 3792"/>
                <a:gd name="T25" fmla="*/ 48 h 192"/>
                <a:gd name="T26" fmla="*/ 0 w 379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2" h="192">
                  <a:moveTo>
                    <a:pt x="0" y="192"/>
                  </a:moveTo>
                  <a:lnTo>
                    <a:pt x="3792" y="192"/>
                  </a:lnTo>
                  <a:lnTo>
                    <a:pt x="3792" y="96"/>
                  </a:lnTo>
                  <a:lnTo>
                    <a:pt x="3408" y="0"/>
                  </a:lnTo>
                  <a:lnTo>
                    <a:pt x="3024" y="96"/>
                  </a:lnTo>
                  <a:lnTo>
                    <a:pt x="2640" y="0"/>
                  </a:lnTo>
                  <a:lnTo>
                    <a:pt x="2208" y="96"/>
                  </a:lnTo>
                  <a:lnTo>
                    <a:pt x="1824" y="0"/>
                  </a:lnTo>
                  <a:lnTo>
                    <a:pt x="1392" y="96"/>
                  </a:lnTo>
                  <a:lnTo>
                    <a:pt x="1008" y="0"/>
                  </a:lnTo>
                  <a:lnTo>
                    <a:pt x="576" y="96"/>
                  </a:lnTo>
                  <a:lnTo>
                    <a:pt x="96" y="0"/>
                  </a:lnTo>
                  <a:lnTo>
                    <a:pt x="0" y="48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51" name="Freeform 31"/>
            <p:cNvSpPr>
              <a:spLocks/>
            </p:cNvSpPr>
            <p:nvPr/>
          </p:nvSpPr>
          <p:spPr bwMode="auto">
            <a:xfrm>
              <a:off x="192" y="3936"/>
              <a:ext cx="3792" cy="96"/>
            </a:xfrm>
            <a:custGeom>
              <a:avLst/>
              <a:gdLst>
                <a:gd name="T0" fmla="*/ 0 w 3792"/>
                <a:gd name="T1" fmla="*/ 48 h 96"/>
                <a:gd name="T2" fmla="*/ 96 w 3792"/>
                <a:gd name="T3" fmla="*/ 0 h 96"/>
                <a:gd name="T4" fmla="*/ 576 w 3792"/>
                <a:gd name="T5" fmla="*/ 96 h 96"/>
                <a:gd name="T6" fmla="*/ 1008 w 3792"/>
                <a:gd name="T7" fmla="*/ 0 h 96"/>
                <a:gd name="T8" fmla="*/ 1392 w 3792"/>
                <a:gd name="T9" fmla="*/ 96 h 96"/>
                <a:gd name="T10" fmla="*/ 1824 w 3792"/>
                <a:gd name="T11" fmla="*/ 0 h 96"/>
                <a:gd name="T12" fmla="*/ 2256 w 3792"/>
                <a:gd name="T13" fmla="*/ 96 h 96"/>
                <a:gd name="T14" fmla="*/ 2640 w 3792"/>
                <a:gd name="T15" fmla="*/ 0 h 96"/>
                <a:gd name="T16" fmla="*/ 3024 w 3792"/>
                <a:gd name="T17" fmla="*/ 96 h 96"/>
                <a:gd name="T18" fmla="*/ 3408 w 3792"/>
                <a:gd name="T19" fmla="*/ 0 h 96"/>
                <a:gd name="T20" fmla="*/ 3792 w 379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2" h="96">
                  <a:moveTo>
                    <a:pt x="0" y="48"/>
                  </a:moveTo>
                  <a:lnTo>
                    <a:pt x="96" y="0"/>
                  </a:lnTo>
                  <a:lnTo>
                    <a:pt x="576" y="96"/>
                  </a:lnTo>
                  <a:lnTo>
                    <a:pt x="1008" y="0"/>
                  </a:lnTo>
                  <a:lnTo>
                    <a:pt x="1392" y="96"/>
                  </a:lnTo>
                  <a:lnTo>
                    <a:pt x="1824" y="0"/>
                  </a:lnTo>
                  <a:lnTo>
                    <a:pt x="2256" y="96"/>
                  </a:lnTo>
                  <a:lnTo>
                    <a:pt x="2640" y="0"/>
                  </a:lnTo>
                  <a:lnTo>
                    <a:pt x="3024" y="96"/>
                  </a:lnTo>
                  <a:lnTo>
                    <a:pt x="3408" y="0"/>
                  </a:lnTo>
                  <a:lnTo>
                    <a:pt x="3792" y="96"/>
                  </a:lnTo>
                </a:path>
              </a:pathLst>
            </a:custGeom>
            <a:noFill/>
            <a:ln w="9525">
              <a:solidFill>
                <a:srgbClr val="CC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8153400" y="5410200"/>
            <a:ext cx="533400" cy="609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6477000" y="5334000"/>
            <a:ext cx="1676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i="1" u="none" dirty="0" err="1">
                <a:solidFill>
                  <a:schemeClr val="bg1"/>
                </a:solidFill>
                <a:latin typeface="Helvetica" charset="0"/>
              </a:rPr>
              <a:t>Lorem</a:t>
            </a:r>
            <a:r>
              <a:rPr lang="en-US" sz="1200" i="1" u="none" dirty="0">
                <a:solidFill>
                  <a:schemeClr val="bg1"/>
                </a:solidFill>
                <a:latin typeface="Helvetica" charset="0"/>
              </a:rPr>
              <a:t> </a:t>
            </a:r>
            <a:r>
              <a:rPr lang="en-US" sz="1200" i="1" u="none" dirty="0" err="1">
                <a:solidFill>
                  <a:schemeClr val="bg1"/>
                </a:solidFill>
                <a:latin typeface="Helvetica" charset="0"/>
              </a:rPr>
              <a:t>ipsum</a:t>
            </a:r>
            <a:r>
              <a:rPr lang="en-US" sz="1200" i="1" u="none" dirty="0">
                <a:solidFill>
                  <a:schemeClr val="bg1"/>
                </a:solidFill>
                <a:latin typeface="Helvetica" charset="0"/>
              </a:rPr>
              <a:t> dolor sit </a:t>
            </a:r>
            <a:r>
              <a:rPr lang="en-US" sz="1200" i="1" u="none" dirty="0" err="1">
                <a:solidFill>
                  <a:schemeClr val="bg1"/>
                </a:solidFill>
                <a:latin typeface="Helvetica" charset="0"/>
              </a:rPr>
              <a:t>armet</a:t>
            </a:r>
            <a:r>
              <a:rPr lang="en-US" sz="1200" i="1" u="none" dirty="0">
                <a:solidFill>
                  <a:schemeClr val="bg1"/>
                </a:solidFill>
                <a:latin typeface="Helvetica" charset="0"/>
              </a:rPr>
              <a:t>, </a:t>
            </a:r>
            <a:r>
              <a:rPr lang="en-US" sz="1200" i="1" u="none" dirty="0" err="1">
                <a:solidFill>
                  <a:schemeClr val="bg1"/>
                </a:solidFill>
                <a:latin typeface="Helvetica" charset="0"/>
              </a:rPr>
              <a:t>lorem</a:t>
            </a:r>
            <a:r>
              <a:rPr lang="en-US" sz="1200" i="1" u="none" dirty="0">
                <a:solidFill>
                  <a:schemeClr val="bg1"/>
                </a:solidFill>
                <a:latin typeface="Helvetica" charset="0"/>
              </a:rPr>
              <a:t> </a:t>
            </a:r>
            <a:r>
              <a:rPr lang="en-US" sz="1200" i="1" u="none" dirty="0" err="1">
                <a:solidFill>
                  <a:schemeClr val="bg1"/>
                </a:solidFill>
                <a:latin typeface="Helvetica" charset="0"/>
              </a:rPr>
              <a:t>ipsum</a:t>
            </a:r>
            <a:r>
              <a:rPr lang="en-US" sz="1200" i="1" u="none" dirty="0">
                <a:solidFill>
                  <a:schemeClr val="bg1"/>
                </a:solidFill>
                <a:latin typeface="Helvetica" charset="0"/>
              </a:rPr>
              <a:t> dolor sit </a:t>
            </a:r>
            <a:r>
              <a:rPr lang="en-US" sz="1200" i="1" u="none" dirty="0" err="1">
                <a:solidFill>
                  <a:schemeClr val="bg1"/>
                </a:solidFill>
                <a:latin typeface="Helvetica" charset="0"/>
              </a:rPr>
              <a:t>armet</a:t>
            </a:r>
            <a:r>
              <a:rPr lang="en-US" sz="1200" i="1" u="none" dirty="0">
                <a:solidFill>
                  <a:schemeClr val="bg1"/>
                </a:solidFill>
                <a:latin typeface="Helvetica" charset="0"/>
              </a:rPr>
              <a:t>.</a:t>
            </a:r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4114800" y="1371600"/>
            <a:ext cx="2133600" cy="160020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 flipH="1" flipV="1">
            <a:off x="3429000" y="2895600"/>
            <a:ext cx="685800" cy="76200"/>
          </a:xfrm>
          <a:prstGeom prst="line">
            <a:avLst/>
          </a:prstGeom>
          <a:noFill/>
          <a:ln w="12700">
            <a:solidFill>
              <a:srgbClr val="FF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 flipH="1">
            <a:off x="3429000" y="1371600"/>
            <a:ext cx="685800" cy="1066800"/>
          </a:xfrm>
          <a:prstGeom prst="line">
            <a:avLst/>
          </a:prstGeom>
          <a:noFill/>
          <a:ln w="12700">
            <a:solidFill>
              <a:srgbClr val="FF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60" name="Group 40"/>
          <p:cNvGrpSpPr>
            <a:grpSpLocks/>
          </p:cNvGrpSpPr>
          <p:nvPr/>
        </p:nvGrpSpPr>
        <p:grpSpPr bwMode="auto">
          <a:xfrm>
            <a:off x="914400" y="1295400"/>
            <a:ext cx="304800" cy="304800"/>
            <a:chOff x="2880" y="2400"/>
            <a:chExt cx="192" cy="192"/>
          </a:xfrm>
        </p:grpSpPr>
        <p:sp>
          <p:nvSpPr>
            <p:cNvPr id="5161" name="Line 41"/>
            <p:cNvSpPr>
              <a:spLocks noChangeShapeType="1"/>
            </p:cNvSpPr>
            <p:nvPr/>
          </p:nvSpPr>
          <p:spPr bwMode="auto">
            <a:xfrm flipH="1">
              <a:off x="2880" y="2448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2" name="Oval 42"/>
            <p:cNvSpPr>
              <a:spLocks noChangeArrowheads="1"/>
            </p:cNvSpPr>
            <p:nvPr/>
          </p:nvSpPr>
          <p:spPr bwMode="auto">
            <a:xfrm>
              <a:off x="2928" y="2400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>
                  <a:solidFill>
                    <a:schemeClr val="bg1"/>
                  </a:solidFill>
                  <a:latin typeface="Helvetica" charset="0"/>
                </a:rPr>
                <a:t>1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66" name="Group 46"/>
          <p:cNvGrpSpPr>
            <a:grpSpLocks/>
          </p:cNvGrpSpPr>
          <p:nvPr/>
        </p:nvGrpSpPr>
        <p:grpSpPr bwMode="auto">
          <a:xfrm>
            <a:off x="5791200" y="1524000"/>
            <a:ext cx="304800" cy="304800"/>
            <a:chOff x="2880" y="2400"/>
            <a:chExt cx="192" cy="192"/>
          </a:xfrm>
        </p:grpSpPr>
        <p:sp>
          <p:nvSpPr>
            <p:cNvPr id="5167" name="Line 47"/>
            <p:cNvSpPr>
              <a:spLocks noChangeShapeType="1"/>
            </p:cNvSpPr>
            <p:nvPr/>
          </p:nvSpPr>
          <p:spPr bwMode="auto">
            <a:xfrm flipH="1">
              <a:off x="2880" y="2448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8" name="Oval 48"/>
            <p:cNvSpPr>
              <a:spLocks noChangeArrowheads="1"/>
            </p:cNvSpPr>
            <p:nvPr/>
          </p:nvSpPr>
          <p:spPr bwMode="auto">
            <a:xfrm>
              <a:off x="2928" y="2400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>
                  <a:solidFill>
                    <a:schemeClr val="bg1"/>
                  </a:solidFill>
                  <a:latin typeface="Helvetica" charset="0"/>
                </a:rPr>
                <a:t>3</a:t>
              </a:r>
              <a:endParaRPr lang="en-US" sz="1000" u="none">
                <a:solidFill>
                  <a:schemeClr val="bg1"/>
                </a:solidFill>
              </a:endParaRPr>
            </a:p>
          </p:txBody>
        </p:sp>
      </p:grp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228600" y="5029200"/>
            <a:ext cx="5867400" cy="0"/>
          </a:xfrm>
          <a:prstGeom prst="line">
            <a:avLst/>
          </a:prstGeom>
          <a:noFill/>
          <a:ln w="12700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170" name="Picture 50" descr="icons00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8153400" y="5410200"/>
            <a:ext cx="5334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grpSp>
        <p:nvGrpSpPr>
          <p:cNvPr id="5180" name="Group 60"/>
          <p:cNvGrpSpPr>
            <a:grpSpLocks/>
          </p:cNvGrpSpPr>
          <p:nvPr/>
        </p:nvGrpSpPr>
        <p:grpSpPr bwMode="auto">
          <a:xfrm>
            <a:off x="6553200" y="4191000"/>
            <a:ext cx="381000" cy="76200"/>
            <a:chOff x="4128" y="2640"/>
            <a:chExt cx="240" cy="48"/>
          </a:xfrm>
        </p:grpSpPr>
        <p:sp>
          <p:nvSpPr>
            <p:cNvPr id="5171" name="Oval 51"/>
            <p:cNvSpPr>
              <a:spLocks noChangeArrowheads="1"/>
            </p:cNvSpPr>
            <p:nvPr/>
          </p:nvSpPr>
          <p:spPr bwMode="auto">
            <a:xfrm>
              <a:off x="4128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2" name="Oval 52"/>
            <p:cNvSpPr>
              <a:spLocks noChangeArrowheads="1"/>
            </p:cNvSpPr>
            <p:nvPr/>
          </p:nvSpPr>
          <p:spPr bwMode="auto">
            <a:xfrm>
              <a:off x="4224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3" name="Oval 53"/>
            <p:cNvSpPr>
              <a:spLocks noChangeArrowheads="1"/>
            </p:cNvSpPr>
            <p:nvPr/>
          </p:nvSpPr>
          <p:spPr bwMode="auto">
            <a:xfrm>
              <a:off x="4320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181" name="Group 61"/>
          <p:cNvGrpSpPr>
            <a:grpSpLocks/>
          </p:cNvGrpSpPr>
          <p:nvPr/>
        </p:nvGrpSpPr>
        <p:grpSpPr bwMode="auto">
          <a:xfrm>
            <a:off x="6553200" y="4343400"/>
            <a:ext cx="228600" cy="76200"/>
            <a:chOff x="4128" y="2736"/>
            <a:chExt cx="144" cy="48"/>
          </a:xfrm>
        </p:grpSpPr>
        <p:sp>
          <p:nvSpPr>
            <p:cNvPr id="5174" name="Oval 54"/>
            <p:cNvSpPr>
              <a:spLocks noChangeArrowheads="1"/>
            </p:cNvSpPr>
            <p:nvPr/>
          </p:nvSpPr>
          <p:spPr bwMode="auto">
            <a:xfrm>
              <a:off x="4128" y="2736"/>
              <a:ext cx="48" cy="4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5" name="Oval 55"/>
            <p:cNvSpPr>
              <a:spLocks noChangeArrowheads="1"/>
            </p:cNvSpPr>
            <p:nvPr/>
          </p:nvSpPr>
          <p:spPr bwMode="auto">
            <a:xfrm>
              <a:off x="4224" y="2736"/>
              <a:ext cx="48" cy="4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77" name="Oval 57"/>
          <p:cNvSpPr>
            <a:spLocks noChangeArrowheads="1"/>
          </p:cNvSpPr>
          <p:nvPr/>
        </p:nvSpPr>
        <p:spPr bwMode="auto">
          <a:xfrm>
            <a:off x="6553200" y="4495800"/>
            <a:ext cx="76200" cy="76200"/>
          </a:xfrm>
          <a:prstGeom prst="ellipse">
            <a:avLst/>
          </a:prstGeom>
          <a:solidFill>
            <a:srgbClr val="00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Video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CC47-9FD4-4FE7-9BA4-84EE80E87836}" type="datetime9">
              <a:rPr lang="en-US" smtClean="0"/>
              <a:pPr/>
              <a:t>8/25/2011 4:27:48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acme bank credit card redesign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DB49F0C9-875D-47CA-9BF0-48FB47AC115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4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4419-C5F1-43DB-9A3C-469023AB590A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00DEF411-BBB0-4EB7-B641-CD89C663A4C0}" type="slidenum">
              <a:rPr lang="en-US"/>
              <a:pPr/>
              <a:t>2</a:t>
            </a:fld>
            <a:endParaRPr lang="en-US"/>
          </a:p>
        </p:txBody>
      </p:sp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themes uncovered</a:t>
            </a:r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flow of the pages should be optimized to emphasize the products and show that assistance is available</a:t>
            </a:r>
          </a:p>
          <a:p>
            <a:endParaRPr lang="en-US"/>
          </a:p>
          <a:p>
            <a:r>
              <a:rPr lang="en-US"/>
              <a:t>Users need to be reassured about the safety and security of your products</a:t>
            </a:r>
          </a:p>
          <a:p>
            <a:endParaRPr lang="en-US"/>
          </a:p>
          <a:p>
            <a:r>
              <a:rPr lang="en-US"/>
              <a:t>Some content is missing from the pages, notably the product charges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DC96-62B5-486D-ADB8-1C398C36E790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4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5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6C11DAAD-6D77-44DB-8CAC-D3BA108A90CD}" type="slidenum">
              <a:rPr lang="en-US"/>
              <a:pPr/>
              <a:t>3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Who we interviewed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1000" y="990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457200" y="1066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533400" y="1143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1600200" y="1143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Nik</a:t>
            </a:r>
            <a:r>
              <a:rPr lang="en-US" sz="1200" u="none">
                <a:latin typeface="Helvetica" charset="0"/>
              </a:rPr>
              <a:t>, 32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Young professional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Loved the clarity of the site</a:t>
            </a:r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3352800" y="990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3429000" y="1066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3505200" y="1143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6324600" y="990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86" name="Rectangle 30"/>
          <p:cNvSpPr>
            <a:spLocks noChangeArrowheads="1"/>
          </p:cNvSpPr>
          <p:nvPr/>
        </p:nvSpPr>
        <p:spPr bwMode="auto">
          <a:xfrm>
            <a:off x="6400800" y="1066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6477000" y="1143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89" name="Rectangle 33"/>
          <p:cNvSpPr>
            <a:spLocks noChangeArrowheads="1"/>
          </p:cNvSpPr>
          <p:nvPr/>
        </p:nvSpPr>
        <p:spPr bwMode="auto">
          <a:xfrm>
            <a:off x="381000" y="2895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457200" y="2971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1" name="Rectangle 35"/>
          <p:cNvSpPr>
            <a:spLocks noChangeArrowheads="1"/>
          </p:cNvSpPr>
          <p:nvPr/>
        </p:nvSpPr>
        <p:spPr bwMode="auto">
          <a:xfrm>
            <a:off x="533400" y="3048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2" name="Rectangle 36"/>
          <p:cNvSpPr>
            <a:spLocks noChangeArrowheads="1"/>
          </p:cNvSpPr>
          <p:nvPr/>
        </p:nvSpPr>
        <p:spPr bwMode="auto">
          <a:xfrm>
            <a:off x="1600200" y="3048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Name</a:t>
            </a:r>
            <a:r>
              <a:rPr lang="en-US" sz="1200" u="none">
                <a:latin typeface="Helvetica" charset="0"/>
              </a:rPr>
              <a:t>, Age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Segment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Key thought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Previous experience</a:t>
            </a:r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3352800" y="2895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3429000" y="2971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3505200" y="3048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6324600" y="2895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6400800" y="2971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6477000" y="3048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1" name="Rectangle 45"/>
          <p:cNvSpPr>
            <a:spLocks noChangeArrowheads="1"/>
          </p:cNvSpPr>
          <p:nvPr/>
        </p:nvSpPr>
        <p:spPr bwMode="auto">
          <a:xfrm>
            <a:off x="381000" y="4800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2" name="Rectangle 46"/>
          <p:cNvSpPr>
            <a:spLocks noChangeArrowheads="1"/>
          </p:cNvSpPr>
          <p:nvPr/>
        </p:nvSpPr>
        <p:spPr bwMode="auto">
          <a:xfrm>
            <a:off x="457200" y="4876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3" name="Rectangle 47"/>
          <p:cNvSpPr>
            <a:spLocks noChangeArrowheads="1"/>
          </p:cNvSpPr>
          <p:nvPr/>
        </p:nvSpPr>
        <p:spPr bwMode="auto">
          <a:xfrm>
            <a:off x="533400" y="4953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3352800" y="4800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6" name="Rectangle 50"/>
          <p:cNvSpPr>
            <a:spLocks noChangeArrowheads="1"/>
          </p:cNvSpPr>
          <p:nvPr/>
        </p:nvSpPr>
        <p:spPr bwMode="auto">
          <a:xfrm>
            <a:off x="3429000" y="4876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7" name="Rectangle 51"/>
          <p:cNvSpPr>
            <a:spLocks noChangeArrowheads="1"/>
          </p:cNvSpPr>
          <p:nvPr/>
        </p:nvSpPr>
        <p:spPr bwMode="auto">
          <a:xfrm>
            <a:off x="3505200" y="4953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09" name="Rectangle 53"/>
          <p:cNvSpPr>
            <a:spLocks noChangeArrowheads="1"/>
          </p:cNvSpPr>
          <p:nvPr/>
        </p:nvSpPr>
        <p:spPr bwMode="auto">
          <a:xfrm>
            <a:off x="6324600" y="4800600"/>
            <a:ext cx="2438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10" name="Rectangle 54"/>
          <p:cNvSpPr>
            <a:spLocks noChangeArrowheads="1"/>
          </p:cNvSpPr>
          <p:nvPr/>
        </p:nvSpPr>
        <p:spPr bwMode="auto">
          <a:xfrm>
            <a:off x="6400800" y="4876800"/>
            <a:ext cx="22860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11" name="Rectangle 55"/>
          <p:cNvSpPr>
            <a:spLocks noChangeArrowheads="1"/>
          </p:cNvSpPr>
          <p:nvPr/>
        </p:nvSpPr>
        <p:spPr bwMode="auto">
          <a:xfrm>
            <a:off x="6477000" y="4953000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9514" name="Picture 58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3505200" y="129540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pic>
        <p:nvPicPr>
          <p:cNvPr id="19515" name="Picture 59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6477000" y="129540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pic>
        <p:nvPicPr>
          <p:cNvPr id="19516" name="Picture 60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6477000" y="320040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pic>
        <p:nvPicPr>
          <p:cNvPr id="19517" name="Picture 61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6477000" y="510540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pic>
        <p:nvPicPr>
          <p:cNvPr id="19518" name="Picture 62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3505200" y="320040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pic>
        <p:nvPicPr>
          <p:cNvPr id="19519" name="Picture 63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3505200" y="510540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pic>
        <p:nvPicPr>
          <p:cNvPr id="19520" name="Picture 64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533400" y="320040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pic>
        <p:nvPicPr>
          <p:cNvPr id="19521" name="Picture 65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533400" y="510540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  <p:sp>
        <p:nvSpPr>
          <p:cNvPr id="19522" name="Rectangle 66"/>
          <p:cNvSpPr>
            <a:spLocks noChangeArrowheads="1"/>
          </p:cNvSpPr>
          <p:nvPr/>
        </p:nvSpPr>
        <p:spPr bwMode="auto">
          <a:xfrm>
            <a:off x="4572000" y="1143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Name</a:t>
            </a:r>
            <a:r>
              <a:rPr lang="en-US" sz="1200" u="none">
                <a:latin typeface="Helvetica" charset="0"/>
              </a:rPr>
              <a:t>, Age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Segment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Key thought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Previous experience</a:t>
            </a:r>
          </a:p>
        </p:txBody>
      </p:sp>
      <p:sp>
        <p:nvSpPr>
          <p:cNvPr id="19523" name="Rectangle 67"/>
          <p:cNvSpPr>
            <a:spLocks noChangeArrowheads="1"/>
          </p:cNvSpPr>
          <p:nvPr/>
        </p:nvSpPr>
        <p:spPr bwMode="auto">
          <a:xfrm>
            <a:off x="7543800" y="1143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Name</a:t>
            </a:r>
            <a:r>
              <a:rPr lang="en-US" sz="1200" u="none">
                <a:latin typeface="Helvetica" charset="0"/>
              </a:rPr>
              <a:t>, Age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Segment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Key thought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Previous experience</a:t>
            </a:r>
          </a:p>
        </p:txBody>
      </p:sp>
      <p:sp>
        <p:nvSpPr>
          <p:cNvPr id="19524" name="Rectangle 68"/>
          <p:cNvSpPr>
            <a:spLocks noChangeArrowheads="1"/>
          </p:cNvSpPr>
          <p:nvPr/>
        </p:nvSpPr>
        <p:spPr bwMode="auto">
          <a:xfrm>
            <a:off x="1600200" y="4953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Name</a:t>
            </a:r>
            <a:r>
              <a:rPr lang="en-US" sz="1200" u="none">
                <a:latin typeface="Helvetica" charset="0"/>
              </a:rPr>
              <a:t>, Age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Segment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Key thought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Previous experience</a:t>
            </a:r>
          </a:p>
        </p:txBody>
      </p:sp>
      <p:sp>
        <p:nvSpPr>
          <p:cNvPr id="19525" name="Rectangle 69"/>
          <p:cNvSpPr>
            <a:spLocks noChangeArrowheads="1"/>
          </p:cNvSpPr>
          <p:nvPr/>
        </p:nvSpPr>
        <p:spPr bwMode="auto">
          <a:xfrm>
            <a:off x="4572000" y="3048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Name</a:t>
            </a:r>
            <a:r>
              <a:rPr lang="en-US" sz="1200" u="none">
                <a:latin typeface="Helvetica" charset="0"/>
              </a:rPr>
              <a:t>, Age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Segment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Key thought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Previous experience</a:t>
            </a:r>
          </a:p>
        </p:txBody>
      </p:sp>
      <p:sp>
        <p:nvSpPr>
          <p:cNvPr id="19526" name="Rectangle 70"/>
          <p:cNvSpPr>
            <a:spLocks noChangeArrowheads="1"/>
          </p:cNvSpPr>
          <p:nvPr/>
        </p:nvSpPr>
        <p:spPr bwMode="auto">
          <a:xfrm>
            <a:off x="4572000" y="4953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Name</a:t>
            </a:r>
            <a:r>
              <a:rPr lang="en-US" sz="1200" u="none">
                <a:latin typeface="Helvetica" charset="0"/>
              </a:rPr>
              <a:t>, Age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Segment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Key thought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Previous experience</a:t>
            </a:r>
          </a:p>
        </p:txBody>
      </p:sp>
      <p:sp>
        <p:nvSpPr>
          <p:cNvPr id="19527" name="Rectangle 71"/>
          <p:cNvSpPr>
            <a:spLocks noChangeArrowheads="1"/>
          </p:cNvSpPr>
          <p:nvPr/>
        </p:nvSpPr>
        <p:spPr bwMode="auto">
          <a:xfrm>
            <a:off x="7543800" y="3048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Name</a:t>
            </a:r>
            <a:r>
              <a:rPr lang="en-US" sz="1200" u="none">
                <a:latin typeface="Helvetica" charset="0"/>
              </a:rPr>
              <a:t>, Age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Segment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Key thought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Previous experience</a:t>
            </a:r>
          </a:p>
        </p:txBody>
      </p:sp>
      <p:sp>
        <p:nvSpPr>
          <p:cNvPr id="19528" name="Rectangle 72"/>
          <p:cNvSpPr>
            <a:spLocks noChangeArrowheads="1"/>
          </p:cNvSpPr>
          <p:nvPr/>
        </p:nvSpPr>
        <p:spPr bwMode="auto">
          <a:xfrm>
            <a:off x="7543800" y="4953000"/>
            <a:ext cx="106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charset="0"/>
              </a:rPr>
              <a:t>Name</a:t>
            </a:r>
            <a:r>
              <a:rPr lang="en-US" sz="1200" u="none">
                <a:latin typeface="Helvetica" charset="0"/>
              </a:rPr>
              <a:t>, Age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i="1" u="none">
                <a:latin typeface="Helvetica" charset="0"/>
              </a:rPr>
              <a:t>Segment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Key thought</a:t>
            </a: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charset="0"/>
              </a:rPr>
              <a:t>Previous experience</a:t>
            </a:r>
          </a:p>
        </p:txBody>
      </p:sp>
      <p:pic>
        <p:nvPicPr>
          <p:cNvPr id="53" name="Picture 58" descr="icons0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539552" y="1268760"/>
            <a:ext cx="990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8017B-F318-4150-8DE2-4AFD6873FD09}" type="datetime9">
              <a:rPr lang="en-US"/>
              <a:pPr/>
              <a:t>8/25/2011 4:27:47 PM</a:t>
            </a:fld>
            <a:endParaRPr lang="en-US"/>
          </a:p>
        </p:txBody>
      </p:sp>
      <p:sp>
        <p:nvSpPr>
          <p:cNvPr id="3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3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17F53575-2ED3-4ADF-BEA9-1C5B2B3FFFFD}" type="slidenum">
              <a:rPr lang="en-US"/>
              <a:pPr/>
              <a:t>4</a:t>
            </a:fld>
            <a:endParaRPr lang="en-US"/>
          </a:p>
        </p:txBody>
      </p:sp>
      <p:pic>
        <p:nvPicPr>
          <p:cNvPr id="34818" name="Picture 2" descr="acme-ba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79"/>
          <a:stretch>
            <a:fillRect/>
          </a:stretch>
        </p:blipFill>
        <p:spPr bwMode="auto">
          <a:xfrm>
            <a:off x="381000" y="990600"/>
            <a:ext cx="55626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900" b="1" u="none" dirty="0">
                <a:latin typeface="Helvetica" charset="0"/>
              </a:rPr>
              <a:t>1.</a:t>
            </a:r>
            <a:r>
              <a:rPr lang="en-US" sz="900" u="none" dirty="0">
                <a:latin typeface="Helvetica" charset="0"/>
              </a:rPr>
              <a:t> All users skipped over the left hand navigation - and it duplicates the links in the content area.</a:t>
            </a:r>
          </a:p>
          <a:p>
            <a:pPr>
              <a:spcBef>
                <a:spcPct val="50000"/>
              </a:spcBef>
            </a:pPr>
            <a:r>
              <a:rPr lang="en-US" sz="900" b="1" u="none" dirty="0">
                <a:latin typeface="Helvetica" charset="0"/>
              </a:rPr>
              <a:t>Recommendation</a:t>
            </a:r>
            <a:r>
              <a:rPr lang="en-US" sz="900" u="none" dirty="0">
                <a:latin typeface="Helvetica" charset="0"/>
              </a:rPr>
              <a:t/>
            </a:r>
            <a:br>
              <a:rPr lang="en-US" sz="900" u="none" dirty="0">
                <a:latin typeface="Helvetica" charset="0"/>
              </a:rPr>
            </a:br>
            <a:r>
              <a:rPr lang="en-US" sz="900" u="none" dirty="0">
                <a:latin typeface="Helvetica" charset="0"/>
              </a:rPr>
              <a:t>The left hand navigation can be removed from this page.</a:t>
            </a:r>
          </a:p>
          <a:p>
            <a:pPr>
              <a:spcBef>
                <a:spcPct val="50000"/>
              </a:spcBef>
            </a:pPr>
            <a:r>
              <a:rPr lang="en-US" sz="900" b="1" u="none" dirty="0">
                <a:latin typeface="Helvetica" charset="0"/>
              </a:rPr>
              <a:t>Severity</a:t>
            </a:r>
            <a:endParaRPr lang="en-US" sz="900" u="none" dirty="0">
              <a:latin typeface="Helvetica" charset="0"/>
            </a:endParaRPr>
          </a:p>
          <a:p>
            <a:pPr>
              <a:spcBef>
                <a:spcPct val="50000"/>
              </a:spcBef>
            </a:pPr>
            <a:endParaRPr lang="en-US" sz="900" u="none" dirty="0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b="1" u="none" dirty="0">
                <a:latin typeface="Helvetica" charset="0"/>
              </a:rPr>
              <a:t>2.</a:t>
            </a:r>
            <a:r>
              <a:rPr lang="en-US" sz="900" u="none" dirty="0">
                <a:latin typeface="Helvetica" charset="0"/>
              </a:rPr>
              <a:t> Users struggling to choose which card was right for them couldn’t see the card matching service.</a:t>
            </a:r>
          </a:p>
          <a:p>
            <a:pPr>
              <a:spcBef>
                <a:spcPct val="50000"/>
              </a:spcBef>
            </a:pPr>
            <a:r>
              <a:rPr lang="en-US" sz="900" b="1" u="none" dirty="0">
                <a:latin typeface="Helvetica" charset="0"/>
              </a:rPr>
              <a:t>Recommendation</a:t>
            </a:r>
            <a:r>
              <a:rPr lang="en-US" sz="900" u="none" dirty="0">
                <a:latin typeface="Helvetica" charset="0"/>
              </a:rPr>
              <a:t/>
            </a:r>
            <a:br>
              <a:rPr lang="en-US" sz="900" u="none" dirty="0">
                <a:latin typeface="Helvetica" charset="0"/>
              </a:rPr>
            </a:br>
            <a:r>
              <a:rPr lang="en-US" sz="900" u="none" dirty="0">
                <a:latin typeface="Helvetica" charset="0"/>
              </a:rPr>
              <a:t>Ensure that the matching service is visible as users at the cards.</a:t>
            </a:r>
          </a:p>
          <a:p>
            <a:pPr>
              <a:spcBef>
                <a:spcPct val="50000"/>
              </a:spcBef>
            </a:pPr>
            <a:r>
              <a:rPr lang="en-US" sz="900" b="1" u="none" dirty="0">
                <a:latin typeface="Helvetica" charset="0"/>
              </a:rPr>
              <a:t>Severity</a:t>
            </a:r>
            <a:endParaRPr lang="en-US" sz="900" u="none" dirty="0">
              <a:latin typeface="Helvetica" charset="0"/>
            </a:endParaRP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 cards - layout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4822" name="Group 6"/>
          <p:cNvGrpSpPr>
            <a:grpSpLocks/>
          </p:cNvGrpSpPr>
          <p:nvPr/>
        </p:nvGrpSpPr>
        <p:grpSpPr bwMode="auto">
          <a:xfrm>
            <a:off x="228600" y="6248400"/>
            <a:ext cx="5867400" cy="304800"/>
            <a:chOff x="192" y="3936"/>
            <a:chExt cx="3792" cy="192"/>
          </a:xfrm>
        </p:grpSpPr>
        <p:sp>
          <p:nvSpPr>
            <p:cNvPr id="34823" name="Freeform 7"/>
            <p:cNvSpPr>
              <a:spLocks/>
            </p:cNvSpPr>
            <p:nvPr/>
          </p:nvSpPr>
          <p:spPr bwMode="auto">
            <a:xfrm>
              <a:off x="192" y="3936"/>
              <a:ext cx="3792" cy="192"/>
            </a:xfrm>
            <a:custGeom>
              <a:avLst/>
              <a:gdLst>
                <a:gd name="T0" fmla="*/ 0 w 3792"/>
                <a:gd name="T1" fmla="*/ 192 h 192"/>
                <a:gd name="T2" fmla="*/ 3792 w 3792"/>
                <a:gd name="T3" fmla="*/ 192 h 192"/>
                <a:gd name="T4" fmla="*/ 3792 w 3792"/>
                <a:gd name="T5" fmla="*/ 96 h 192"/>
                <a:gd name="T6" fmla="*/ 3408 w 3792"/>
                <a:gd name="T7" fmla="*/ 0 h 192"/>
                <a:gd name="T8" fmla="*/ 3024 w 3792"/>
                <a:gd name="T9" fmla="*/ 96 h 192"/>
                <a:gd name="T10" fmla="*/ 2640 w 3792"/>
                <a:gd name="T11" fmla="*/ 0 h 192"/>
                <a:gd name="T12" fmla="*/ 2208 w 3792"/>
                <a:gd name="T13" fmla="*/ 96 h 192"/>
                <a:gd name="T14" fmla="*/ 1824 w 3792"/>
                <a:gd name="T15" fmla="*/ 0 h 192"/>
                <a:gd name="T16" fmla="*/ 1392 w 3792"/>
                <a:gd name="T17" fmla="*/ 96 h 192"/>
                <a:gd name="T18" fmla="*/ 1008 w 3792"/>
                <a:gd name="T19" fmla="*/ 0 h 192"/>
                <a:gd name="T20" fmla="*/ 576 w 3792"/>
                <a:gd name="T21" fmla="*/ 96 h 192"/>
                <a:gd name="T22" fmla="*/ 96 w 3792"/>
                <a:gd name="T23" fmla="*/ 0 h 192"/>
                <a:gd name="T24" fmla="*/ 0 w 3792"/>
                <a:gd name="T25" fmla="*/ 48 h 192"/>
                <a:gd name="T26" fmla="*/ 0 w 379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2" h="192">
                  <a:moveTo>
                    <a:pt x="0" y="192"/>
                  </a:moveTo>
                  <a:lnTo>
                    <a:pt x="3792" y="192"/>
                  </a:lnTo>
                  <a:lnTo>
                    <a:pt x="3792" y="96"/>
                  </a:lnTo>
                  <a:lnTo>
                    <a:pt x="3408" y="0"/>
                  </a:lnTo>
                  <a:lnTo>
                    <a:pt x="3024" y="96"/>
                  </a:lnTo>
                  <a:lnTo>
                    <a:pt x="2640" y="0"/>
                  </a:lnTo>
                  <a:lnTo>
                    <a:pt x="2208" y="96"/>
                  </a:lnTo>
                  <a:lnTo>
                    <a:pt x="1824" y="0"/>
                  </a:lnTo>
                  <a:lnTo>
                    <a:pt x="1392" y="96"/>
                  </a:lnTo>
                  <a:lnTo>
                    <a:pt x="1008" y="0"/>
                  </a:lnTo>
                  <a:lnTo>
                    <a:pt x="576" y="96"/>
                  </a:lnTo>
                  <a:lnTo>
                    <a:pt x="96" y="0"/>
                  </a:lnTo>
                  <a:lnTo>
                    <a:pt x="0" y="48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auto">
            <a:xfrm>
              <a:off x="192" y="3936"/>
              <a:ext cx="3792" cy="96"/>
            </a:xfrm>
            <a:custGeom>
              <a:avLst/>
              <a:gdLst>
                <a:gd name="T0" fmla="*/ 0 w 3792"/>
                <a:gd name="T1" fmla="*/ 48 h 96"/>
                <a:gd name="T2" fmla="*/ 96 w 3792"/>
                <a:gd name="T3" fmla="*/ 0 h 96"/>
                <a:gd name="T4" fmla="*/ 576 w 3792"/>
                <a:gd name="T5" fmla="*/ 96 h 96"/>
                <a:gd name="T6" fmla="*/ 1008 w 3792"/>
                <a:gd name="T7" fmla="*/ 0 h 96"/>
                <a:gd name="T8" fmla="*/ 1392 w 3792"/>
                <a:gd name="T9" fmla="*/ 96 h 96"/>
                <a:gd name="T10" fmla="*/ 1824 w 3792"/>
                <a:gd name="T11" fmla="*/ 0 h 96"/>
                <a:gd name="T12" fmla="*/ 2256 w 3792"/>
                <a:gd name="T13" fmla="*/ 96 h 96"/>
                <a:gd name="T14" fmla="*/ 2640 w 3792"/>
                <a:gd name="T15" fmla="*/ 0 h 96"/>
                <a:gd name="T16" fmla="*/ 3024 w 3792"/>
                <a:gd name="T17" fmla="*/ 96 h 96"/>
                <a:gd name="T18" fmla="*/ 3408 w 3792"/>
                <a:gd name="T19" fmla="*/ 0 h 96"/>
                <a:gd name="T20" fmla="*/ 3792 w 379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2" h="96">
                  <a:moveTo>
                    <a:pt x="0" y="48"/>
                  </a:moveTo>
                  <a:lnTo>
                    <a:pt x="96" y="0"/>
                  </a:lnTo>
                  <a:lnTo>
                    <a:pt x="576" y="96"/>
                  </a:lnTo>
                  <a:lnTo>
                    <a:pt x="1008" y="0"/>
                  </a:lnTo>
                  <a:lnTo>
                    <a:pt x="1392" y="96"/>
                  </a:lnTo>
                  <a:lnTo>
                    <a:pt x="1824" y="0"/>
                  </a:lnTo>
                  <a:lnTo>
                    <a:pt x="2256" y="96"/>
                  </a:lnTo>
                  <a:lnTo>
                    <a:pt x="2640" y="0"/>
                  </a:lnTo>
                  <a:lnTo>
                    <a:pt x="3024" y="96"/>
                  </a:lnTo>
                  <a:lnTo>
                    <a:pt x="3408" y="0"/>
                  </a:lnTo>
                  <a:lnTo>
                    <a:pt x="3792" y="96"/>
                  </a:lnTo>
                </a:path>
              </a:pathLst>
            </a:custGeom>
            <a:noFill/>
            <a:ln w="9525">
              <a:solidFill>
                <a:srgbClr val="CC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228600" y="4800600"/>
            <a:ext cx="5867400" cy="0"/>
          </a:xfrm>
          <a:prstGeom prst="line">
            <a:avLst/>
          </a:prstGeom>
          <a:noFill/>
          <a:ln w="9525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4833" name="Group 17"/>
          <p:cNvGrpSpPr>
            <a:grpSpLocks/>
          </p:cNvGrpSpPr>
          <p:nvPr/>
        </p:nvGrpSpPr>
        <p:grpSpPr bwMode="auto">
          <a:xfrm>
            <a:off x="6400800" y="5257800"/>
            <a:ext cx="2514600" cy="1219200"/>
            <a:chOff x="4032" y="3312"/>
            <a:chExt cx="1584" cy="768"/>
          </a:xfrm>
        </p:grpSpPr>
        <p:sp>
          <p:nvSpPr>
            <p:cNvPr id="34834" name="AutoShape 18"/>
            <p:cNvSpPr>
              <a:spLocks noChangeArrowheads="1"/>
            </p:cNvSpPr>
            <p:nvPr/>
          </p:nvSpPr>
          <p:spPr bwMode="auto">
            <a:xfrm>
              <a:off x="4032" y="3312"/>
              <a:ext cx="1584" cy="576"/>
            </a:xfrm>
            <a:prstGeom prst="roundRect">
              <a:avLst>
                <a:gd name="adj" fmla="val 17708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5399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u="none"/>
            </a:p>
          </p:txBody>
        </p:sp>
        <p:sp>
          <p:nvSpPr>
            <p:cNvPr id="34835" name="AutoShape 19"/>
            <p:cNvSpPr>
              <a:spLocks noChangeArrowheads="1"/>
            </p:cNvSpPr>
            <p:nvPr/>
          </p:nvSpPr>
          <p:spPr bwMode="auto">
            <a:xfrm flipV="1">
              <a:off x="4224" y="3888"/>
              <a:ext cx="154" cy="192"/>
            </a:xfrm>
            <a:prstGeom prst="rtTriangl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5399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6477000" y="5334000"/>
            <a:ext cx="1676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i="1" u="none">
                <a:solidFill>
                  <a:schemeClr val="bg1"/>
                </a:solidFill>
                <a:latin typeface="Helvetica" charset="0"/>
              </a:rPr>
              <a:t>Overall I think that the layout and design is lovely and clear!</a:t>
            </a:r>
            <a:br>
              <a:rPr lang="en-US" sz="1200" i="1" u="none">
                <a:solidFill>
                  <a:schemeClr val="bg1"/>
                </a:solidFill>
                <a:latin typeface="Helvetica" charset="0"/>
              </a:rPr>
            </a:br>
            <a:r>
              <a:rPr lang="en-US" sz="900" i="1" u="none">
                <a:solidFill>
                  <a:schemeClr val="bg1"/>
                </a:solidFill>
                <a:latin typeface="Helvetica" charset="0"/>
              </a:rPr>
              <a:t>Nik</a:t>
            </a:r>
            <a:endParaRPr lang="en-US" sz="1200" i="1" u="none">
              <a:solidFill>
                <a:schemeClr val="bg1"/>
              </a:solidFill>
              <a:latin typeface="Helvetica" charset="0"/>
            </a:endParaRPr>
          </a:p>
        </p:txBody>
      </p:sp>
      <p:grpSp>
        <p:nvGrpSpPr>
          <p:cNvPr id="34849" name="Group 33"/>
          <p:cNvGrpSpPr>
            <a:grpSpLocks/>
          </p:cNvGrpSpPr>
          <p:nvPr/>
        </p:nvGrpSpPr>
        <p:grpSpPr bwMode="auto">
          <a:xfrm>
            <a:off x="6553200" y="4191000"/>
            <a:ext cx="2209800" cy="685800"/>
            <a:chOff x="4128" y="2304"/>
            <a:chExt cx="1392" cy="432"/>
          </a:xfrm>
        </p:grpSpPr>
        <p:sp>
          <p:nvSpPr>
            <p:cNvPr id="34842" name="Rectangle 26"/>
            <p:cNvSpPr>
              <a:spLocks noChangeArrowheads="1"/>
            </p:cNvSpPr>
            <p:nvPr/>
          </p:nvSpPr>
          <p:spPr bwMode="auto">
            <a:xfrm>
              <a:off x="4368" y="2352"/>
              <a:ext cx="1152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ct val="50000"/>
                </a:spcBef>
              </a:pPr>
              <a:r>
                <a:rPr lang="en-US" sz="900" i="1" u="none">
                  <a:latin typeface="Helvetica" charset="0"/>
                  <a:hlinkClick r:id="rId4" action="ppaction://hlinkfile"/>
                </a:rPr>
                <a:t>Nik struggling to make a choice between the cards and missing the need help choosing box</a:t>
              </a:r>
              <a:endParaRPr lang="en-US" sz="900" i="1" u="none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sz="900" i="1" u="none">
                  <a:latin typeface="Helvetica" charset="0"/>
                </a:rPr>
                <a:t>01-nik-creditcard-help.avi</a:t>
              </a:r>
            </a:p>
          </p:txBody>
        </p:sp>
        <p:grpSp>
          <p:nvGrpSpPr>
            <p:cNvPr id="34848" name="Group 32"/>
            <p:cNvGrpSpPr>
              <a:grpSpLocks/>
            </p:cNvGrpSpPr>
            <p:nvPr/>
          </p:nvGrpSpPr>
          <p:grpSpPr bwMode="auto">
            <a:xfrm>
              <a:off x="4128" y="2304"/>
              <a:ext cx="192" cy="192"/>
              <a:chOff x="4128" y="2304"/>
              <a:chExt cx="192" cy="192"/>
            </a:xfrm>
          </p:grpSpPr>
          <p:pic>
            <p:nvPicPr>
              <p:cNvPr id="34845" name="Picture 29" descr="icons004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8" y="2304"/>
                <a:ext cx="192" cy="1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847" name="Rectangle 31"/>
              <p:cNvSpPr>
                <a:spLocks noChangeArrowheads="1"/>
              </p:cNvSpPr>
              <p:nvPr/>
            </p:nvSpPr>
            <p:spPr bwMode="auto">
              <a:xfrm>
                <a:off x="4169" y="2366"/>
                <a:ext cx="9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u="none">
                    <a:solidFill>
                      <a:srgbClr val="FF00CC"/>
                    </a:solidFill>
                    <a:latin typeface="Helvetica" charset="0"/>
                  </a:rPr>
                  <a:t>01</a:t>
                </a:r>
              </a:p>
            </p:txBody>
          </p:sp>
        </p:grpSp>
      </p:grpSp>
      <p:grpSp>
        <p:nvGrpSpPr>
          <p:cNvPr id="34850" name="Group 34"/>
          <p:cNvGrpSpPr>
            <a:grpSpLocks/>
          </p:cNvGrpSpPr>
          <p:nvPr/>
        </p:nvGrpSpPr>
        <p:grpSpPr bwMode="auto">
          <a:xfrm>
            <a:off x="7086600" y="3341688"/>
            <a:ext cx="381000" cy="76200"/>
            <a:chOff x="4128" y="2640"/>
            <a:chExt cx="240" cy="48"/>
          </a:xfrm>
        </p:grpSpPr>
        <p:sp>
          <p:nvSpPr>
            <p:cNvPr id="34851" name="Oval 35"/>
            <p:cNvSpPr>
              <a:spLocks noChangeArrowheads="1"/>
            </p:cNvSpPr>
            <p:nvPr/>
          </p:nvSpPr>
          <p:spPr bwMode="auto">
            <a:xfrm>
              <a:off x="4128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2" name="Oval 36"/>
            <p:cNvSpPr>
              <a:spLocks noChangeArrowheads="1"/>
            </p:cNvSpPr>
            <p:nvPr/>
          </p:nvSpPr>
          <p:spPr bwMode="auto">
            <a:xfrm>
              <a:off x="4224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3" name="Oval 37"/>
            <p:cNvSpPr>
              <a:spLocks noChangeArrowheads="1"/>
            </p:cNvSpPr>
            <p:nvPr/>
          </p:nvSpPr>
          <p:spPr bwMode="auto">
            <a:xfrm>
              <a:off x="4320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4854" name="Group 38"/>
          <p:cNvGrpSpPr>
            <a:grpSpLocks/>
          </p:cNvGrpSpPr>
          <p:nvPr/>
        </p:nvGrpSpPr>
        <p:grpSpPr bwMode="auto">
          <a:xfrm>
            <a:off x="7086600" y="1981200"/>
            <a:ext cx="228600" cy="76200"/>
            <a:chOff x="4128" y="2736"/>
            <a:chExt cx="144" cy="48"/>
          </a:xfrm>
        </p:grpSpPr>
        <p:sp>
          <p:nvSpPr>
            <p:cNvPr id="34855" name="Oval 39"/>
            <p:cNvSpPr>
              <a:spLocks noChangeArrowheads="1"/>
            </p:cNvSpPr>
            <p:nvPr/>
          </p:nvSpPr>
          <p:spPr bwMode="auto">
            <a:xfrm>
              <a:off x="4128" y="2736"/>
              <a:ext cx="48" cy="4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6" name="Oval 40"/>
            <p:cNvSpPr>
              <a:spLocks noChangeArrowheads="1"/>
            </p:cNvSpPr>
            <p:nvPr/>
          </p:nvSpPr>
          <p:spPr bwMode="auto">
            <a:xfrm>
              <a:off x="4224" y="2736"/>
              <a:ext cx="48" cy="4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20"/>
          <p:cNvGrpSpPr>
            <a:grpSpLocks/>
          </p:cNvGrpSpPr>
          <p:nvPr/>
        </p:nvGrpSpPr>
        <p:grpSpPr bwMode="auto">
          <a:xfrm>
            <a:off x="1331640" y="2043363"/>
            <a:ext cx="304800" cy="304800"/>
            <a:chOff x="1680" y="1632"/>
            <a:chExt cx="192" cy="192"/>
          </a:xfrm>
          <a:solidFill>
            <a:srgbClr val="00FF00"/>
          </a:solidFill>
        </p:grpSpPr>
        <p:sp>
          <p:nvSpPr>
            <p:cNvPr id="38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grp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1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20"/>
          <p:cNvGrpSpPr>
            <a:grpSpLocks/>
          </p:cNvGrpSpPr>
          <p:nvPr/>
        </p:nvGrpSpPr>
        <p:grpSpPr bwMode="auto">
          <a:xfrm>
            <a:off x="3472009" y="5105400"/>
            <a:ext cx="304800" cy="304800"/>
            <a:chOff x="1680" y="1632"/>
            <a:chExt cx="192" cy="192"/>
          </a:xfrm>
        </p:grpSpPr>
        <p:sp>
          <p:nvSpPr>
            <p:cNvPr id="41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2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Rectangle 32"/>
          <p:cNvSpPr>
            <a:spLocks noChangeArrowheads="1"/>
          </p:cNvSpPr>
          <p:nvPr/>
        </p:nvSpPr>
        <p:spPr bwMode="auto">
          <a:xfrm>
            <a:off x="8153400" y="5410200"/>
            <a:ext cx="533400" cy="609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4" name="Picture 50" descr="icons005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r="9766" b="12500"/>
          <a:stretch>
            <a:fillRect/>
          </a:stretch>
        </p:blipFill>
        <p:spPr bwMode="auto">
          <a:xfrm>
            <a:off x="8153400" y="5410200"/>
            <a:ext cx="5334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5000"/>
                  </a:srgbClr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acme-ba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72"/>
          <a:stretch>
            <a:fillRect/>
          </a:stretch>
        </p:blipFill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228600" y="990600"/>
            <a:ext cx="5867400" cy="5486400"/>
          </a:xfrm>
          <a:prstGeom prst="rect">
            <a:avLst/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C05-D7A5-4CBF-AC9B-151CA95D98D6}" type="datetime9">
              <a:rPr lang="en-US"/>
              <a:pPr/>
              <a:t>8/25/2011 4:27:48 PM</a:t>
            </a:fld>
            <a:endParaRPr lang="en-US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6326599B-7DE5-4A6C-B714-17728B2B6B67}" type="slidenum">
              <a:rPr lang="en-US"/>
              <a:pPr/>
              <a:t>5</a:t>
            </a:fld>
            <a:endParaRPr lang="en-US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1.</a:t>
            </a:r>
            <a:r>
              <a:rPr lang="en-US" sz="900" u="none">
                <a:latin typeface="Helvetica" charset="0"/>
              </a:rPr>
              <a:t> Users need the fee to be qualified. 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Recommendation</a:t>
            </a:r>
            <a:r>
              <a:rPr lang="en-US" sz="900" u="none">
                <a:latin typeface="Helvetica" charset="0"/>
              </a:rPr>
              <a:t/>
            </a:r>
            <a:br>
              <a:rPr lang="en-US" sz="900" u="none">
                <a:latin typeface="Helvetica" charset="0"/>
              </a:rPr>
            </a:br>
            <a:r>
              <a:rPr lang="en-US" sz="900" u="none">
                <a:latin typeface="Helvetica" charset="0"/>
              </a:rPr>
              <a:t>Ensure that a monthly amount or percentage is visible.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Severity</a:t>
            </a: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2. </a:t>
            </a:r>
            <a:r>
              <a:rPr lang="en-US" sz="900" u="none">
                <a:latin typeface="Helvetica" charset="0"/>
              </a:rPr>
              <a:t>Users had questions about the safety and security of the credit cards that aren’t answered on this page. This would stop several users from applying.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Recommendation</a:t>
            </a:r>
            <a:r>
              <a:rPr lang="en-US" sz="900" u="none">
                <a:latin typeface="Helvetica" charset="0"/>
              </a:rPr>
              <a:t/>
            </a:r>
            <a:br>
              <a:rPr lang="en-US" sz="900" u="none">
                <a:latin typeface="Helvetica" charset="0"/>
              </a:rPr>
            </a:br>
            <a:r>
              <a:rPr lang="en-US" sz="900" u="none">
                <a:latin typeface="Helvetica" charset="0"/>
              </a:rPr>
              <a:t>Ensure that markers of security are included on this page e.g. all purchases protected for 60 days.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Severity</a:t>
            </a:r>
            <a:endParaRPr lang="en-US" sz="900" u="none">
              <a:latin typeface="Helvetica" charset="0"/>
            </a:endParaRP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 cards - content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2774" name="Group 6"/>
          <p:cNvGrpSpPr>
            <a:grpSpLocks/>
          </p:cNvGrpSpPr>
          <p:nvPr/>
        </p:nvGrpSpPr>
        <p:grpSpPr bwMode="auto">
          <a:xfrm>
            <a:off x="228600" y="6248400"/>
            <a:ext cx="5867400" cy="304800"/>
            <a:chOff x="192" y="3936"/>
            <a:chExt cx="3792" cy="192"/>
          </a:xfrm>
        </p:grpSpPr>
        <p:sp>
          <p:nvSpPr>
            <p:cNvPr id="32775" name="Freeform 7"/>
            <p:cNvSpPr>
              <a:spLocks/>
            </p:cNvSpPr>
            <p:nvPr/>
          </p:nvSpPr>
          <p:spPr bwMode="auto">
            <a:xfrm>
              <a:off x="192" y="3936"/>
              <a:ext cx="3792" cy="192"/>
            </a:xfrm>
            <a:custGeom>
              <a:avLst/>
              <a:gdLst>
                <a:gd name="T0" fmla="*/ 0 w 3792"/>
                <a:gd name="T1" fmla="*/ 192 h 192"/>
                <a:gd name="T2" fmla="*/ 3792 w 3792"/>
                <a:gd name="T3" fmla="*/ 192 h 192"/>
                <a:gd name="T4" fmla="*/ 3792 w 3792"/>
                <a:gd name="T5" fmla="*/ 96 h 192"/>
                <a:gd name="T6" fmla="*/ 3408 w 3792"/>
                <a:gd name="T7" fmla="*/ 0 h 192"/>
                <a:gd name="T8" fmla="*/ 3024 w 3792"/>
                <a:gd name="T9" fmla="*/ 96 h 192"/>
                <a:gd name="T10" fmla="*/ 2640 w 3792"/>
                <a:gd name="T11" fmla="*/ 0 h 192"/>
                <a:gd name="T12" fmla="*/ 2208 w 3792"/>
                <a:gd name="T13" fmla="*/ 96 h 192"/>
                <a:gd name="T14" fmla="*/ 1824 w 3792"/>
                <a:gd name="T15" fmla="*/ 0 h 192"/>
                <a:gd name="T16" fmla="*/ 1392 w 3792"/>
                <a:gd name="T17" fmla="*/ 96 h 192"/>
                <a:gd name="T18" fmla="*/ 1008 w 3792"/>
                <a:gd name="T19" fmla="*/ 0 h 192"/>
                <a:gd name="T20" fmla="*/ 576 w 3792"/>
                <a:gd name="T21" fmla="*/ 96 h 192"/>
                <a:gd name="T22" fmla="*/ 96 w 3792"/>
                <a:gd name="T23" fmla="*/ 0 h 192"/>
                <a:gd name="T24" fmla="*/ 0 w 3792"/>
                <a:gd name="T25" fmla="*/ 48 h 192"/>
                <a:gd name="T26" fmla="*/ 0 w 379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2" h="192">
                  <a:moveTo>
                    <a:pt x="0" y="192"/>
                  </a:moveTo>
                  <a:lnTo>
                    <a:pt x="3792" y="192"/>
                  </a:lnTo>
                  <a:lnTo>
                    <a:pt x="3792" y="96"/>
                  </a:lnTo>
                  <a:lnTo>
                    <a:pt x="3408" y="0"/>
                  </a:lnTo>
                  <a:lnTo>
                    <a:pt x="3024" y="96"/>
                  </a:lnTo>
                  <a:lnTo>
                    <a:pt x="2640" y="0"/>
                  </a:lnTo>
                  <a:lnTo>
                    <a:pt x="2208" y="96"/>
                  </a:lnTo>
                  <a:lnTo>
                    <a:pt x="1824" y="0"/>
                  </a:lnTo>
                  <a:lnTo>
                    <a:pt x="1392" y="96"/>
                  </a:lnTo>
                  <a:lnTo>
                    <a:pt x="1008" y="0"/>
                  </a:lnTo>
                  <a:lnTo>
                    <a:pt x="576" y="96"/>
                  </a:lnTo>
                  <a:lnTo>
                    <a:pt x="96" y="0"/>
                  </a:lnTo>
                  <a:lnTo>
                    <a:pt x="0" y="48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auto">
            <a:xfrm>
              <a:off x="192" y="3936"/>
              <a:ext cx="3792" cy="96"/>
            </a:xfrm>
            <a:custGeom>
              <a:avLst/>
              <a:gdLst>
                <a:gd name="T0" fmla="*/ 0 w 3792"/>
                <a:gd name="T1" fmla="*/ 48 h 96"/>
                <a:gd name="T2" fmla="*/ 96 w 3792"/>
                <a:gd name="T3" fmla="*/ 0 h 96"/>
                <a:gd name="T4" fmla="*/ 576 w 3792"/>
                <a:gd name="T5" fmla="*/ 96 h 96"/>
                <a:gd name="T6" fmla="*/ 1008 w 3792"/>
                <a:gd name="T7" fmla="*/ 0 h 96"/>
                <a:gd name="T8" fmla="*/ 1392 w 3792"/>
                <a:gd name="T9" fmla="*/ 96 h 96"/>
                <a:gd name="T10" fmla="*/ 1824 w 3792"/>
                <a:gd name="T11" fmla="*/ 0 h 96"/>
                <a:gd name="T12" fmla="*/ 2256 w 3792"/>
                <a:gd name="T13" fmla="*/ 96 h 96"/>
                <a:gd name="T14" fmla="*/ 2640 w 3792"/>
                <a:gd name="T15" fmla="*/ 0 h 96"/>
                <a:gd name="T16" fmla="*/ 3024 w 3792"/>
                <a:gd name="T17" fmla="*/ 96 h 96"/>
                <a:gd name="T18" fmla="*/ 3408 w 3792"/>
                <a:gd name="T19" fmla="*/ 0 h 96"/>
                <a:gd name="T20" fmla="*/ 3792 w 379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2" h="96">
                  <a:moveTo>
                    <a:pt x="0" y="48"/>
                  </a:moveTo>
                  <a:lnTo>
                    <a:pt x="96" y="0"/>
                  </a:lnTo>
                  <a:lnTo>
                    <a:pt x="576" y="96"/>
                  </a:lnTo>
                  <a:lnTo>
                    <a:pt x="1008" y="0"/>
                  </a:lnTo>
                  <a:lnTo>
                    <a:pt x="1392" y="96"/>
                  </a:lnTo>
                  <a:lnTo>
                    <a:pt x="1824" y="0"/>
                  </a:lnTo>
                  <a:lnTo>
                    <a:pt x="2256" y="96"/>
                  </a:lnTo>
                  <a:lnTo>
                    <a:pt x="2640" y="0"/>
                  </a:lnTo>
                  <a:lnTo>
                    <a:pt x="3024" y="96"/>
                  </a:lnTo>
                  <a:lnTo>
                    <a:pt x="3408" y="0"/>
                  </a:lnTo>
                  <a:lnTo>
                    <a:pt x="3792" y="96"/>
                  </a:lnTo>
                </a:path>
              </a:pathLst>
            </a:custGeom>
            <a:noFill/>
            <a:ln w="9525">
              <a:solidFill>
                <a:srgbClr val="CC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228600" y="4800600"/>
            <a:ext cx="5867400" cy="0"/>
          </a:xfrm>
          <a:prstGeom prst="line">
            <a:avLst/>
          </a:prstGeom>
          <a:noFill/>
          <a:ln w="9525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2790" name="Picture 22" descr="acme-ba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7" t="29671" r="50685" b="56044"/>
          <a:stretch>
            <a:fillRect/>
          </a:stretch>
        </p:blipFill>
        <p:spPr bwMode="auto">
          <a:xfrm>
            <a:off x="4267200" y="2743200"/>
            <a:ext cx="1981200" cy="1609725"/>
          </a:xfrm>
          <a:prstGeom prst="rect">
            <a:avLst/>
          </a:prstGeom>
          <a:noFill/>
          <a:ln w="9525">
            <a:solidFill>
              <a:srgbClr val="FF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91" name="Line 23"/>
          <p:cNvSpPr>
            <a:spLocks noChangeShapeType="1"/>
          </p:cNvSpPr>
          <p:nvPr/>
        </p:nvSpPr>
        <p:spPr bwMode="auto">
          <a:xfrm flipH="1">
            <a:off x="3048000" y="2743200"/>
            <a:ext cx="1219200" cy="381000"/>
          </a:xfrm>
          <a:prstGeom prst="line">
            <a:avLst/>
          </a:prstGeom>
          <a:noFill/>
          <a:ln w="12700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 flipH="1" flipV="1">
            <a:off x="3048000" y="3962400"/>
            <a:ext cx="1219200" cy="381000"/>
          </a:xfrm>
          <a:prstGeom prst="line">
            <a:avLst/>
          </a:prstGeom>
          <a:noFill/>
          <a:ln w="12700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2793" name="Group 25"/>
          <p:cNvGrpSpPr>
            <a:grpSpLocks/>
          </p:cNvGrpSpPr>
          <p:nvPr/>
        </p:nvGrpSpPr>
        <p:grpSpPr bwMode="auto">
          <a:xfrm>
            <a:off x="7086600" y="3341688"/>
            <a:ext cx="381000" cy="76200"/>
            <a:chOff x="4128" y="2640"/>
            <a:chExt cx="240" cy="48"/>
          </a:xfrm>
        </p:grpSpPr>
        <p:sp>
          <p:nvSpPr>
            <p:cNvPr id="32794" name="Oval 26"/>
            <p:cNvSpPr>
              <a:spLocks noChangeArrowheads="1"/>
            </p:cNvSpPr>
            <p:nvPr/>
          </p:nvSpPr>
          <p:spPr bwMode="auto">
            <a:xfrm>
              <a:off x="4128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95" name="Oval 27"/>
            <p:cNvSpPr>
              <a:spLocks noChangeArrowheads="1"/>
            </p:cNvSpPr>
            <p:nvPr/>
          </p:nvSpPr>
          <p:spPr bwMode="auto">
            <a:xfrm>
              <a:off x="4224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96" name="Oval 28"/>
            <p:cNvSpPr>
              <a:spLocks noChangeArrowheads="1"/>
            </p:cNvSpPr>
            <p:nvPr/>
          </p:nvSpPr>
          <p:spPr bwMode="auto">
            <a:xfrm>
              <a:off x="4320" y="2640"/>
              <a:ext cx="48" cy="4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797" name="Group 29"/>
          <p:cNvGrpSpPr>
            <a:grpSpLocks/>
          </p:cNvGrpSpPr>
          <p:nvPr/>
        </p:nvGrpSpPr>
        <p:grpSpPr bwMode="auto">
          <a:xfrm>
            <a:off x="7086600" y="1709738"/>
            <a:ext cx="228600" cy="76200"/>
            <a:chOff x="4128" y="2736"/>
            <a:chExt cx="144" cy="48"/>
          </a:xfrm>
        </p:grpSpPr>
        <p:sp>
          <p:nvSpPr>
            <p:cNvPr id="32798" name="Oval 30"/>
            <p:cNvSpPr>
              <a:spLocks noChangeArrowheads="1"/>
            </p:cNvSpPr>
            <p:nvPr/>
          </p:nvSpPr>
          <p:spPr bwMode="auto">
            <a:xfrm>
              <a:off x="4128" y="2736"/>
              <a:ext cx="48" cy="4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99" name="Oval 31"/>
            <p:cNvSpPr>
              <a:spLocks noChangeArrowheads="1"/>
            </p:cNvSpPr>
            <p:nvPr/>
          </p:nvSpPr>
          <p:spPr bwMode="auto">
            <a:xfrm>
              <a:off x="4224" y="2736"/>
              <a:ext cx="48" cy="4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6" name="Group 20"/>
          <p:cNvGrpSpPr>
            <a:grpSpLocks/>
          </p:cNvGrpSpPr>
          <p:nvPr/>
        </p:nvGrpSpPr>
        <p:grpSpPr bwMode="auto">
          <a:xfrm>
            <a:off x="4961021" y="3417888"/>
            <a:ext cx="304800" cy="304800"/>
            <a:chOff x="1680" y="1632"/>
            <a:chExt cx="192" cy="192"/>
          </a:xfrm>
        </p:grpSpPr>
        <p:sp>
          <p:nvSpPr>
            <p:cNvPr id="27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1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25B-06FC-4C3C-BF53-7D19F6FA88B4}" type="datetime9">
              <a:rPr lang="en-US"/>
              <a:pPr/>
              <a:t>8/25/2011 4:27:48 PM</a:t>
            </a:fld>
            <a:endParaRPr lang="en-US"/>
          </a:p>
        </p:txBody>
      </p:sp>
      <p:sp>
        <p:nvSpPr>
          <p:cNvPr id="4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52C280C-23ED-4B96-9798-07B48E3C9357}" type="slidenum">
              <a:rPr lang="en-US"/>
              <a:pPr/>
              <a:t>6</a:t>
            </a:fld>
            <a:endParaRPr lang="en-US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Design notes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1.</a:t>
            </a:r>
            <a:r>
              <a:rPr lang="en-US" sz="900" u="none">
                <a:latin typeface="Helvetica" charset="0"/>
              </a:rPr>
              <a:t> The left hand navigation is removed so users can focus immediately on the detail of the cards.</a:t>
            </a:r>
          </a:p>
          <a:p>
            <a:pPr>
              <a:spcBef>
                <a:spcPct val="50000"/>
              </a:spcBef>
            </a:pP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2.</a:t>
            </a:r>
            <a:r>
              <a:rPr lang="en-US" sz="900" u="none">
                <a:latin typeface="Helvetica" charset="0"/>
              </a:rPr>
              <a:t> Need help choosing has been moved to the top of the page. Visually it should be made to look a little different from the card boxes (indicated by the lighter cell background and button).</a:t>
            </a: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 cards - suggested layout changes</a:t>
            </a: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7" name="Rectangle 59"/>
          <p:cNvSpPr>
            <a:spLocks noChangeArrowheads="1"/>
          </p:cNvSpPr>
          <p:nvPr/>
        </p:nvSpPr>
        <p:spPr bwMode="auto">
          <a:xfrm>
            <a:off x="4495800" y="1905000"/>
            <a:ext cx="1219200" cy="1219200"/>
          </a:xfrm>
          <a:prstGeom prst="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bg2"/>
                </a:solidFill>
                <a:latin typeface="Helvetica" charset="0"/>
              </a:rPr>
              <a:t>Need help choosing?</a:t>
            </a:r>
          </a:p>
          <a:p>
            <a:pPr>
              <a:spcBef>
                <a:spcPct val="50000"/>
              </a:spcBef>
            </a:pPr>
            <a:r>
              <a:rPr lang="en-US" sz="800" u="none">
                <a:solidFill>
                  <a:schemeClr val="bg2"/>
                </a:solidFill>
                <a:latin typeface="Helvetica" charset="0"/>
              </a:rPr>
              <a:t>We’ll help you find the perfect card for your needs</a:t>
            </a:r>
            <a:endParaRPr lang="en-US" sz="1200" u="none">
              <a:solidFill>
                <a:schemeClr val="bg2"/>
              </a:solidFill>
              <a:latin typeface="Helvetica" charset="0"/>
            </a:endParaRPr>
          </a:p>
        </p:txBody>
      </p:sp>
      <p:sp>
        <p:nvSpPr>
          <p:cNvPr id="17469" name="Rectangle 61"/>
          <p:cNvSpPr>
            <a:spLocks noChangeArrowheads="1"/>
          </p:cNvSpPr>
          <p:nvPr/>
        </p:nvSpPr>
        <p:spPr bwMode="auto">
          <a:xfrm>
            <a:off x="609600" y="19050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Blue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9.9%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Low interest rate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0" name="Rectangle 62"/>
          <p:cNvSpPr>
            <a:spLocks noChangeArrowheads="1"/>
          </p:cNvSpPr>
          <p:nvPr/>
        </p:nvSpPr>
        <p:spPr bwMode="auto">
          <a:xfrm>
            <a:off x="1905000" y="19050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Gold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10.9%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24/7 customer support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1" name="Rectangle 63"/>
          <p:cNvSpPr>
            <a:spLocks noChangeArrowheads="1"/>
          </p:cNvSpPr>
          <p:nvPr/>
        </p:nvSpPr>
        <p:spPr bwMode="auto">
          <a:xfrm>
            <a:off x="3200400" y="19050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Platinum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11.9%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Added benefits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2" name="Rectangle 64"/>
          <p:cNvSpPr>
            <a:spLocks noChangeArrowheads="1"/>
          </p:cNvSpPr>
          <p:nvPr/>
        </p:nvSpPr>
        <p:spPr bwMode="auto">
          <a:xfrm>
            <a:off x="609600" y="29718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Plus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12.9%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Roadside assistance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Low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3" name="Rectangle 65"/>
          <p:cNvSpPr>
            <a:spLocks noChangeArrowheads="1"/>
          </p:cNvSpPr>
          <p:nvPr/>
        </p:nvSpPr>
        <p:spPr bwMode="auto">
          <a:xfrm>
            <a:off x="1905000" y="29718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Cash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15.9%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Cash on all purchases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Low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4" name="Rectangle 66"/>
          <p:cNvSpPr>
            <a:spLocks noChangeArrowheads="1"/>
          </p:cNvSpPr>
          <p:nvPr/>
        </p:nvSpPr>
        <p:spPr bwMode="auto">
          <a:xfrm>
            <a:off x="3200400" y="29718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Reward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15.9%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Amazon.com vouchers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Low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5" name="Rectangle 67"/>
          <p:cNvSpPr>
            <a:spLocks noChangeArrowheads="1"/>
          </p:cNvSpPr>
          <p:nvPr/>
        </p:nvSpPr>
        <p:spPr bwMode="auto">
          <a:xfrm>
            <a:off x="609600" y="40386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Poverty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10% profits go to charity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6" name="Rectangle 68"/>
          <p:cNvSpPr>
            <a:spLocks noChangeArrowheads="1"/>
          </p:cNvSpPr>
          <p:nvPr/>
        </p:nvSpPr>
        <p:spPr bwMode="auto">
          <a:xfrm>
            <a:off x="1905000" y="40386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Pandas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10% profits go to breeding programmers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7" name="Rectangle 69"/>
          <p:cNvSpPr>
            <a:spLocks noChangeArrowheads="1"/>
          </p:cNvSpPr>
          <p:nvPr/>
        </p:nvSpPr>
        <p:spPr bwMode="auto">
          <a:xfrm>
            <a:off x="3200400" y="40386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Nepal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10% profits go to Help schools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8" name="Rectangle 70"/>
          <p:cNvSpPr>
            <a:spLocks noChangeArrowheads="1"/>
          </p:cNvSpPr>
          <p:nvPr/>
        </p:nvSpPr>
        <p:spPr bwMode="auto">
          <a:xfrm>
            <a:off x="609600" y="1600200"/>
            <a:ext cx="2362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600" u="none">
                <a:solidFill>
                  <a:schemeClr val="tx2"/>
                </a:solidFill>
                <a:latin typeface="Helvetica" charset="0"/>
              </a:rPr>
              <a:t>Credit cards</a:t>
            </a:r>
          </a:p>
        </p:txBody>
      </p:sp>
      <p:sp>
        <p:nvSpPr>
          <p:cNvPr id="17479" name="Rectangle 71"/>
          <p:cNvSpPr>
            <a:spLocks noChangeArrowheads="1"/>
          </p:cNvSpPr>
          <p:nvPr/>
        </p:nvSpPr>
        <p:spPr bwMode="auto">
          <a:xfrm>
            <a:off x="609600" y="1295400"/>
            <a:ext cx="5029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800" u="none">
                <a:solidFill>
                  <a:schemeClr val="accent2"/>
                </a:solidFill>
                <a:latin typeface="Helvetica" charset="0"/>
              </a:rPr>
              <a:t>Current accounts     Savings and investments     </a:t>
            </a:r>
            <a:r>
              <a:rPr lang="en-US" sz="800" b="1" u="none">
                <a:solidFill>
                  <a:schemeClr val="accent2"/>
                </a:solidFill>
                <a:latin typeface="Helvetica" charset="0"/>
              </a:rPr>
              <a:t>Credit cards     </a:t>
            </a:r>
            <a:r>
              <a:rPr lang="en-US" sz="800" u="none">
                <a:solidFill>
                  <a:schemeClr val="accent2"/>
                </a:solidFill>
                <a:latin typeface="Helvetica" charset="0"/>
              </a:rPr>
              <a:t>Mortgages     Insurance     Loans</a:t>
            </a:r>
          </a:p>
        </p:txBody>
      </p:sp>
      <p:sp>
        <p:nvSpPr>
          <p:cNvPr id="17480" name="Rectangle 72"/>
          <p:cNvSpPr>
            <a:spLocks noChangeArrowheads="1"/>
          </p:cNvSpPr>
          <p:nvPr/>
        </p:nvSpPr>
        <p:spPr bwMode="auto">
          <a:xfrm>
            <a:off x="381000" y="990600"/>
            <a:ext cx="55626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81" name="Rectangle 73"/>
          <p:cNvSpPr>
            <a:spLocks noChangeArrowheads="1"/>
          </p:cNvSpPr>
          <p:nvPr/>
        </p:nvSpPr>
        <p:spPr bwMode="auto">
          <a:xfrm>
            <a:off x="609600" y="1001713"/>
            <a:ext cx="914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400" b="1" u="none">
                <a:solidFill>
                  <a:schemeClr val="tx2"/>
                </a:solidFill>
                <a:latin typeface="Helvetica" charset="0"/>
              </a:rPr>
              <a:t>acme</a:t>
            </a:r>
            <a:r>
              <a:rPr lang="en-US" sz="1400" u="none">
                <a:solidFill>
                  <a:schemeClr val="tx2"/>
                </a:solidFill>
                <a:latin typeface="Helvetica" charset="0"/>
              </a:rPr>
              <a:t>bank</a:t>
            </a:r>
            <a:endParaRPr lang="en-US" sz="8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82" name="Rectangle 74"/>
          <p:cNvSpPr>
            <a:spLocks noChangeArrowheads="1"/>
          </p:cNvSpPr>
          <p:nvPr/>
        </p:nvSpPr>
        <p:spPr bwMode="auto">
          <a:xfrm>
            <a:off x="4191000" y="10668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</a:pPr>
            <a:r>
              <a:rPr lang="en-US" sz="800" u="none">
                <a:solidFill>
                  <a:schemeClr val="tx2"/>
                </a:solidFill>
                <a:latin typeface="Helvetica" charset="0"/>
              </a:rPr>
              <a:t>Customer login     Contact us</a:t>
            </a:r>
          </a:p>
        </p:txBody>
      </p:sp>
      <p:sp>
        <p:nvSpPr>
          <p:cNvPr id="17483" name="Rectangle 75"/>
          <p:cNvSpPr>
            <a:spLocks noChangeArrowheads="1"/>
          </p:cNvSpPr>
          <p:nvPr/>
        </p:nvSpPr>
        <p:spPr bwMode="auto">
          <a:xfrm>
            <a:off x="381000" y="5105400"/>
            <a:ext cx="5562600" cy="1295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86" name="Rectangle 78"/>
          <p:cNvSpPr>
            <a:spLocks noChangeArrowheads="1"/>
          </p:cNvSpPr>
          <p:nvPr/>
        </p:nvSpPr>
        <p:spPr bwMode="auto">
          <a:xfrm>
            <a:off x="609600" y="5257800"/>
            <a:ext cx="3048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</a:pPr>
            <a:r>
              <a:rPr lang="en-US" sz="800" u="none">
                <a:solidFill>
                  <a:schemeClr val="tx2"/>
                </a:solidFill>
                <a:latin typeface="Helvetica" charset="0"/>
              </a:rPr>
              <a:t>Footer</a:t>
            </a:r>
          </a:p>
        </p:txBody>
      </p:sp>
      <p:sp>
        <p:nvSpPr>
          <p:cNvPr id="17488" name="Rectangle 80"/>
          <p:cNvSpPr>
            <a:spLocks noChangeArrowheads="1"/>
          </p:cNvSpPr>
          <p:nvPr/>
        </p:nvSpPr>
        <p:spPr bwMode="auto">
          <a:xfrm>
            <a:off x="1600200" y="1066800"/>
            <a:ext cx="3048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800" b="1" u="none">
                <a:solidFill>
                  <a:schemeClr val="tx2"/>
                </a:solidFill>
                <a:latin typeface="Helvetica" charset="0"/>
              </a:rPr>
              <a:t>Personal</a:t>
            </a:r>
            <a:r>
              <a:rPr lang="en-US" sz="800" u="none">
                <a:solidFill>
                  <a:schemeClr val="tx2"/>
                </a:solidFill>
                <a:latin typeface="Helvetica" charset="0"/>
              </a:rPr>
              <a:t>    Business     Corporate</a:t>
            </a:r>
          </a:p>
        </p:txBody>
      </p:sp>
      <p:grpSp>
        <p:nvGrpSpPr>
          <p:cNvPr id="17445" name="Group 37"/>
          <p:cNvGrpSpPr>
            <a:grpSpLocks/>
          </p:cNvGrpSpPr>
          <p:nvPr/>
        </p:nvGrpSpPr>
        <p:grpSpPr bwMode="auto">
          <a:xfrm>
            <a:off x="228600" y="6248400"/>
            <a:ext cx="5867400" cy="304800"/>
            <a:chOff x="192" y="3936"/>
            <a:chExt cx="3792" cy="192"/>
          </a:xfrm>
        </p:grpSpPr>
        <p:sp>
          <p:nvSpPr>
            <p:cNvPr id="17446" name="Freeform 38"/>
            <p:cNvSpPr>
              <a:spLocks/>
            </p:cNvSpPr>
            <p:nvPr/>
          </p:nvSpPr>
          <p:spPr bwMode="auto">
            <a:xfrm>
              <a:off x="192" y="3936"/>
              <a:ext cx="3792" cy="192"/>
            </a:xfrm>
            <a:custGeom>
              <a:avLst/>
              <a:gdLst>
                <a:gd name="T0" fmla="*/ 0 w 3792"/>
                <a:gd name="T1" fmla="*/ 192 h 192"/>
                <a:gd name="T2" fmla="*/ 3792 w 3792"/>
                <a:gd name="T3" fmla="*/ 192 h 192"/>
                <a:gd name="T4" fmla="*/ 3792 w 3792"/>
                <a:gd name="T5" fmla="*/ 96 h 192"/>
                <a:gd name="T6" fmla="*/ 3408 w 3792"/>
                <a:gd name="T7" fmla="*/ 0 h 192"/>
                <a:gd name="T8" fmla="*/ 3024 w 3792"/>
                <a:gd name="T9" fmla="*/ 96 h 192"/>
                <a:gd name="T10" fmla="*/ 2640 w 3792"/>
                <a:gd name="T11" fmla="*/ 0 h 192"/>
                <a:gd name="T12" fmla="*/ 2208 w 3792"/>
                <a:gd name="T13" fmla="*/ 96 h 192"/>
                <a:gd name="T14" fmla="*/ 1824 w 3792"/>
                <a:gd name="T15" fmla="*/ 0 h 192"/>
                <a:gd name="T16" fmla="*/ 1392 w 3792"/>
                <a:gd name="T17" fmla="*/ 96 h 192"/>
                <a:gd name="T18" fmla="*/ 1008 w 3792"/>
                <a:gd name="T19" fmla="*/ 0 h 192"/>
                <a:gd name="T20" fmla="*/ 576 w 3792"/>
                <a:gd name="T21" fmla="*/ 96 h 192"/>
                <a:gd name="T22" fmla="*/ 96 w 3792"/>
                <a:gd name="T23" fmla="*/ 0 h 192"/>
                <a:gd name="T24" fmla="*/ 0 w 3792"/>
                <a:gd name="T25" fmla="*/ 48 h 192"/>
                <a:gd name="T26" fmla="*/ 0 w 379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2" h="192">
                  <a:moveTo>
                    <a:pt x="0" y="192"/>
                  </a:moveTo>
                  <a:lnTo>
                    <a:pt x="3792" y="192"/>
                  </a:lnTo>
                  <a:lnTo>
                    <a:pt x="3792" y="96"/>
                  </a:lnTo>
                  <a:lnTo>
                    <a:pt x="3408" y="0"/>
                  </a:lnTo>
                  <a:lnTo>
                    <a:pt x="3024" y="96"/>
                  </a:lnTo>
                  <a:lnTo>
                    <a:pt x="2640" y="0"/>
                  </a:lnTo>
                  <a:lnTo>
                    <a:pt x="2208" y="96"/>
                  </a:lnTo>
                  <a:lnTo>
                    <a:pt x="1824" y="0"/>
                  </a:lnTo>
                  <a:lnTo>
                    <a:pt x="1392" y="96"/>
                  </a:lnTo>
                  <a:lnTo>
                    <a:pt x="1008" y="0"/>
                  </a:lnTo>
                  <a:lnTo>
                    <a:pt x="576" y="96"/>
                  </a:lnTo>
                  <a:lnTo>
                    <a:pt x="96" y="0"/>
                  </a:lnTo>
                  <a:lnTo>
                    <a:pt x="0" y="48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447" name="Freeform 39"/>
            <p:cNvSpPr>
              <a:spLocks/>
            </p:cNvSpPr>
            <p:nvPr/>
          </p:nvSpPr>
          <p:spPr bwMode="auto">
            <a:xfrm>
              <a:off x="192" y="3936"/>
              <a:ext cx="3792" cy="96"/>
            </a:xfrm>
            <a:custGeom>
              <a:avLst/>
              <a:gdLst>
                <a:gd name="T0" fmla="*/ 0 w 3792"/>
                <a:gd name="T1" fmla="*/ 48 h 96"/>
                <a:gd name="T2" fmla="*/ 96 w 3792"/>
                <a:gd name="T3" fmla="*/ 0 h 96"/>
                <a:gd name="T4" fmla="*/ 576 w 3792"/>
                <a:gd name="T5" fmla="*/ 96 h 96"/>
                <a:gd name="T6" fmla="*/ 1008 w 3792"/>
                <a:gd name="T7" fmla="*/ 0 h 96"/>
                <a:gd name="T8" fmla="*/ 1392 w 3792"/>
                <a:gd name="T9" fmla="*/ 96 h 96"/>
                <a:gd name="T10" fmla="*/ 1824 w 3792"/>
                <a:gd name="T11" fmla="*/ 0 h 96"/>
                <a:gd name="T12" fmla="*/ 2256 w 3792"/>
                <a:gd name="T13" fmla="*/ 96 h 96"/>
                <a:gd name="T14" fmla="*/ 2640 w 3792"/>
                <a:gd name="T15" fmla="*/ 0 h 96"/>
                <a:gd name="T16" fmla="*/ 3024 w 3792"/>
                <a:gd name="T17" fmla="*/ 96 h 96"/>
                <a:gd name="T18" fmla="*/ 3408 w 3792"/>
                <a:gd name="T19" fmla="*/ 0 h 96"/>
                <a:gd name="T20" fmla="*/ 3792 w 379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2" h="96">
                  <a:moveTo>
                    <a:pt x="0" y="48"/>
                  </a:moveTo>
                  <a:lnTo>
                    <a:pt x="96" y="0"/>
                  </a:lnTo>
                  <a:lnTo>
                    <a:pt x="576" y="96"/>
                  </a:lnTo>
                  <a:lnTo>
                    <a:pt x="1008" y="0"/>
                  </a:lnTo>
                  <a:lnTo>
                    <a:pt x="1392" y="96"/>
                  </a:lnTo>
                  <a:lnTo>
                    <a:pt x="1824" y="0"/>
                  </a:lnTo>
                  <a:lnTo>
                    <a:pt x="2256" y="96"/>
                  </a:lnTo>
                  <a:lnTo>
                    <a:pt x="2640" y="0"/>
                  </a:lnTo>
                  <a:lnTo>
                    <a:pt x="3024" y="96"/>
                  </a:lnTo>
                  <a:lnTo>
                    <a:pt x="3408" y="0"/>
                  </a:lnTo>
                  <a:lnTo>
                    <a:pt x="3792" y="96"/>
                  </a:lnTo>
                </a:path>
              </a:pathLst>
            </a:custGeom>
            <a:noFill/>
            <a:ln w="9525">
              <a:solidFill>
                <a:srgbClr val="CC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7491" name="AutoShape 83"/>
          <p:cNvSpPr>
            <a:spLocks noChangeArrowheads="1"/>
          </p:cNvSpPr>
          <p:nvPr/>
        </p:nvSpPr>
        <p:spPr bwMode="auto">
          <a:xfrm>
            <a:off x="36576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494" name="AutoShape 86"/>
          <p:cNvSpPr>
            <a:spLocks noChangeArrowheads="1"/>
          </p:cNvSpPr>
          <p:nvPr/>
        </p:nvSpPr>
        <p:spPr bwMode="auto">
          <a:xfrm>
            <a:off x="36576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498" name="AutoShape 90"/>
          <p:cNvSpPr>
            <a:spLocks noChangeArrowheads="1"/>
          </p:cNvSpPr>
          <p:nvPr/>
        </p:nvSpPr>
        <p:spPr bwMode="auto">
          <a:xfrm>
            <a:off x="36576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499" name="AutoShape 91"/>
          <p:cNvSpPr>
            <a:spLocks noChangeArrowheads="1"/>
          </p:cNvSpPr>
          <p:nvPr/>
        </p:nvSpPr>
        <p:spPr bwMode="auto">
          <a:xfrm>
            <a:off x="23622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0" name="AutoShape 92"/>
          <p:cNvSpPr>
            <a:spLocks noChangeArrowheads="1"/>
          </p:cNvSpPr>
          <p:nvPr/>
        </p:nvSpPr>
        <p:spPr bwMode="auto">
          <a:xfrm>
            <a:off x="23622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1" name="AutoShape 93"/>
          <p:cNvSpPr>
            <a:spLocks noChangeArrowheads="1"/>
          </p:cNvSpPr>
          <p:nvPr/>
        </p:nvSpPr>
        <p:spPr bwMode="auto">
          <a:xfrm>
            <a:off x="23622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2" name="AutoShape 94"/>
          <p:cNvSpPr>
            <a:spLocks noChangeArrowheads="1"/>
          </p:cNvSpPr>
          <p:nvPr/>
        </p:nvSpPr>
        <p:spPr bwMode="auto">
          <a:xfrm>
            <a:off x="10668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3" name="AutoShape 95"/>
          <p:cNvSpPr>
            <a:spLocks noChangeArrowheads="1"/>
          </p:cNvSpPr>
          <p:nvPr/>
        </p:nvSpPr>
        <p:spPr bwMode="auto">
          <a:xfrm>
            <a:off x="10668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4" name="AutoShape 96"/>
          <p:cNvSpPr>
            <a:spLocks noChangeArrowheads="1"/>
          </p:cNvSpPr>
          <p:nvPr/>
        </p:nvSpPr>
        <p:spPr bwMode="auto">
          <a:xfrm>
            <a:off x="10668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228600" y="4800600"/>
            <a:ext cx="5867400" cy="0"/>
          </a:xfrm>
          <a:prstGeom prst="line">
            <a:avLst/>
          </a:prstGeom>
          <a:noFill/>
          <a:ln w="9525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505" name="AutoShape 97"/>
          <p:cNvSpPr>
            <a:spLocks noChangeArrowheads="1"/>
          </p:cNvSpPr>
          <p:nvPr/>
        </p:nvSpPr>
        <p:spPr bwMode="auto">
          <a:xfrm>
            <a:off x="4572000" y="2895600"/>
            <a:ext cx="1066800" cy="152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Compare the cards</a:t>
            </a:r>
          </a:p>
        </p:txBody>
      </p:sp>
      <p:grpSp>
        <p:nvGrpSpPr>
          <p:cNvPr id="46" name="Group 20"/>
          <p:cNvGrpSpPr>
            <a:grpSpLocks/>
          </p:cNvGrpSpPr>
          <p:nvPr/>
        </p:nvGrpSpPr>
        <p:grpSpPr bwMode="auto">
          <a:xfrm>
            <a:off x="1799620" y="1624263"/>
            <a:ext cx="304800" cy="304800"/>
            <a:chOff x="1680" y="1632"/>
            <a:chExt cx="192" cy="192"/>
          </a:xfrm>
        </p:grpSpPr>
        <p:sp>
          <p:nvSpPr>
            <p:cNvPr id="47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1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20"/>
          <p:cNvGrpSpPr>
            <a:grpSpLocks/>
          </p:cNvGrpSpPr>
          <p:nvPr/>
        </p:nvGrpSpPr>
        <p:grpSpPr bwMode="auto">
          <a:xfrm>
            <a:off x="5791200" y="1752600"/>
            <a:ext cx="304800" cy="304800"/>
            <a:chOff x="1680" y="1632"/>
            <a:chExt cx="192" cy="192"/>
          </a:xfrm>
        </p:grpSpPr>
        <p:sp>
          <p:nvSpPr>
            <p:cNvPr id="50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2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CBE3-5F60-4333-ACD0-8134E3BCDC58}" type="datetime9">
              <a:rPr lang="en-US"/>
              <a:pPr/>
              <a:t>8/25/2011 4:27:48 PM</a:t>
            </a:fld>
            <a:endParaRPr lang="en-US"/>
          </a:p>
        </p:txBody>
      </p:sp>
      <p:sp>
        <p:nvSpPr>
          <p:cNvPr id="6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6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F6C307D4-562B-455B-BB59-5845FDF6AB05}" type="slidenum">
              <a:rPr lang="en-US"/>
              <a:pPr/>
              <a:t>7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findings table</a:t>
            </a:r>
          </a:p>
        </p:txBody>
      </p:sp>
      <p:graphicFrame>
        <p:nvGraphicFramePr>
          <p:cNvPr id="4368" name="Group 272"/>
          <p:cNvGraphicFramePr>
            <a:graphicFrameLocks noGrp="1"/>
          </p:cNvGraphicFramePr>
          <p:nvPr/>
        </p:nvGraphicFramePr>
        <p:xfrm>
          <a:off x="381000" y="914400"/>
          <a:ext cx="8382000" cy="2225040"/>
        </p:xfrm>
        <a:graphic>
          <a:graphicData uri="http://schemas.openxmlformats.org/drawingml/2006/table">
            <a:tbl>
              <a:tblPr/>
              <a:tblGrid>
                <a:gridCol w="4038600"/>
                <a:gridCol w="990600"/>
                <a:gridCol w="762000"/>
                <a:gridCol w="685800"/>
                <a:gridCol w="685800"/>
                <a:gridCol w="609600"/>
                <a:gridCol w="6096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Helvetica" charset="0"/>
                          <a:ea typeface="ＭＳ Ｐゴシック" charset="-128"/>
                        </a:rPr>
                        <a:t>Description of problem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Helvetica" charset="0"/>
                          <a:ea typeface="ＭＳ Ｐゴシック" charset="-128"/>
                        </a:rPr>
                        <a:t>Issue 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Helvetica" charset="0"/>
                          <a:ea typeface="ＭＳ Ｐゴシック" charset="-128"/>
                        </a:rPr>
                        <a:t>Severity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Helvetica" charset="0"/>
                          <a:ea typeface="ＭＳ Ｐゴシック" charset="-128"/>
                        </a:rPr>
                        <a:t>Design effort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Helvetic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Helvetica" charset="0"/>
                          <a:ea typeface="ＭＳ Ｐゴシック" charset="-128"/>
                        </a:rPr>
                        <a:t>Dev effort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Helvetic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Helvetica" charset="0"/>
                          <a:ea typeface="ＭＳ Ｐゴシック" charset="-128"/>
                        </a:rPr>
                        <a:t>Cost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Helvetic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Helvetica" charset="0"/>
                          <a:ea typeface="ＭＳ Ｐゴシック" charset="-128"/>
                        </a:rPr>
                        <a:t>Page #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All users skipped over the left hand navigation - and it duplicates the links in the content area.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Navigation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p4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Users struggling to choose which card was right for them couldn’t see the card matching service.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Page flow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p4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Users need the fee to be qualified.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Content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p5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Users had questions about the safety and security of the credit cards that aren’t answered on this page. This would stop several users from applying.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Content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Bradley Hand ITC TT-Bold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CC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Bradley Hand ITC TT-Bold" charset="0"/>
                          <a:ea typeface="ＭＳ Ｐゴシック" charset="-128"/>
                        </a:rPr>
                        <a:t>p5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0D7E-247F-4395-86B1-E7999FBCF308}" type="datetime9">
              <a:rPr lang="en-US"/>
              <a:pPr/>
              <a:t>8/25/2011 4:27:48 PM</a:t>
            </a:fld>
            <a:endParaRPr lang="en-US"/>
          </a:p>
        </p:txBody>
      </p:sp>
      <p:sp>
        <p:nvSpPr>
          <p:cNvPr id="3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3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FCE6A4C-02BC-46B3-AD54-A29CA41DE0D4}" type="slidenum">
              <a:rPr lang="en-US"/>
              <a:pPr/>
              <a:t>8</a:t>
            </a:fld>
            <a:endParaRPr lang="en-US"/>
          </a:p>
        </p:txBody>
      </p:sp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3121025" y="1752600"/>
            <a:ext cx="384175" cy="3810000"/>
          </a:xfrm>
          <a:prstGeom prst="downArrow">
            <a:avLst>
              <a:gd name="adj1" fmla="val 37500"/>
              <a:gd name="adj2" fmla="val 44674"/>
            </a:avLst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7B0E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819400" y="1143000"/>
            <a:ext cx="9906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7B0E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latin typeface="Helvetica" charset="0"/>
              </a:rPr>
              <a:t>Home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2819400" y="2438400"/>
            <a:ext cx="9906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7B0E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latin typeface="Helvetica" charset="0"/>
              </a:rPr>
              <a:t>My selection</a:t>
            </a: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4191000" y="2438400"/>
            <a:ext cx="9906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7B0E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latin typeface="Helvetica" charset="0"/>
              </a:rPr>
              <a:t>Edit product</a:t>
            </a: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1447800" y="2438400"/>
            <a:ext cx="9906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7B0E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latin typeface="Helvetica" charset="0"/>
              </a:rPr>
              <a:t>Product information</a:t>
            </a:r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2819400" y="3733800"/>
            <a:ext cx="9906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7B0E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latin typeface="Helvetica" charset="0"/>
              </a:rPr>
              <a:t>Selection confirmation</a:t>
            </a: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2819400" y="4648200"/>
            <a:ext cx="9906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7B0E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latin typeface="Helvetica" charset="0"/>
              </a:rPr>
              <a:t>Additional information &amp; terms and conditions</a:t>
            </a: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2819400" y="5562600"/>
            <a:ext cx="990600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87B0E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latin typeface="Helvetica" charset="0"/>
              </a:rPr>
              <a:t>Final confirmation</a:t>
            </a:r>
          </a:p>
        </p:txBody>
      </p:sp>
      <p:grpSp>
        <p:nvGrpSpPr>
          <p:cNvPr id="55308" name="Group 12"/>
          <p:cNvGrpSpPr>
            <a:grpSpLocks/>
          </p:cNvGrpSpPr>
          <p:nvPr/>
        </p:nvGrpSpPr>
        <p:grpSpPr bwMode="auto">
          <a:xfrm rot="-900000">
            <a:off x="2590800" y="2057400"/>
            <a:ext cx="1447800" cy="1447800"/>
            <a:chOff x="2256" y="1200"/>
            <a:chExt cx="912" cy="912"/>
          </a:xfrm>
        </p:grpSpPr>
        <p:sp>
          <p:nvSpPr>
            <p:cNvPr id="55309" name="AutoShape 13"/>
            <p:cNvSpPr>
              <a:spLocks noChangeArrowheads="1"/>
            </p:cNvSpPr>
            <p:nvPr/>
          </p:nvSpPr>
          <p:spPr bwMode="auto">
            <a:xfrm rot="-1800000">
              <a:off x="2256" y="1200"/>
              <a:ext cx="911" cy="912"/>
            </a:xfrm>
            <a:custGeom>
              <a:avLst/>
              <a:gdLst>
                <a:gd name="G0" fmla="+- -190379 0 0"/>
                <a:gd name="G1" fmla="+- -10177556 0 0"/>
                <a:gd name="G2" fmla="+- -190379 0 -10177556"/>
                <a:gd name="G3" fmla="+- 10800 0 0"/>
                <a:gd name="G4" fmla="+- 0 0 -19037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879 0 0"/>
                <a:gd name="G9" fmla="+- 0 0 -10177556"/>
                <a:gd name="G10" fmla="+- 8879 0 2700"/>
                <a:gd name="G11" fmla="cos G10 -190379"/>
                <a:gd name="G12" fmla="sin G10 -190379"/>
                <a:gd name="G13" fmla="cos 13500 -190379"/>
                <a:gd name="G14" fmla="sin 13500 -190379"/>
                <a:gd name="G15" fmla="+- G11 10800 0"/>
                <a:gd name="G16" fmla="+- G12 10800 0"/>
                <a:gd name="G17" fmla="+- G13 10800 0"/>
                <a:gd name="G18" fmla="+- G14 10800 0"/>
                <a:gd name="G19" fmla="*/ 8879 1 2"/>
                <a:gd name="G20" fmla="+- G19 5400 0"/>
                <a:gd name="G21" fmla="cos G20 -190379"/>
                <a:gd name="G22" fmla="sin G20 -190379"/>
                <a:gd name="G23" fmla="+- G21 10800 0"/>
                <a:gd name="G24" fmla="+- G12 G23 G22"/>
                <a:gd name="G25" fmla="+- G22 G23 G11"/>
                <a:gd name="G26" fmla="cos 10800 -190379"/>
                <a:gd name="G27" fmla="sin 10800 -190379"/>
                <a:gd name="G28" fmla="cos 8879 -190379"/>
                <a:gd name="G29" fmla="sin 8879 -19037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177556"/>
                <a:gd name="G36" fmla="sin G34 -10177556"/>
                <a:gd name="G37" fmla="+/ -10177556 -19037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879 G39"/>
                <a:gd name="G43" fmla="sin 887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2842 w 21600"/>
                <a:gd name="T5" fmla="*/ 194 h 21600"/>
                <a:gd name="T6" fmla="*/ 1860 w 21600"/>
                <a:gd name="T7" fmla="*/ 6687 h 21600"/>
                <a:gd name="T8" fmla="*/ 12478 w 21600"/>
                <a:gd name="T9" fmla="*/ 2081 h 21600"/>
                <a:gd name="T10" fmla="*/ 24282 w 21600"/>
                <a:gd name="T11" fmla="*/ 10115 h 21600"/>
                <a:gd name="T12" fmla="*/ 20812 w 21600"/>
                <a:gd name="T13" fmla="*/ 13957 h 21600"/>
                <a:gd name="T14" fmla="*/ 16971 w 21600"/>
                <a:gd name="T15" fmla="*/ 1048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9667" y="10350"/>
                  </a:moveTo>
                  <a:cubicBezTo>
                    <a:pt x="19427" y="5627"/>
                    <a:pt x="15528" y="1921"/>
                    <a:pt x="10800" y="1921"/>
                  </a:cubicBezTo>
                  <a:cubicBezTo>
                    <a:pt x="7332" y="1920"/>
                    <a:pt x="4182" y="3939"/>
                    <a:pt x="2733" y="7089"/>
                  </a:cubicBezTo>
                  <a:lnTo>
                    <a:pt x="988" y="6286"/>
                  </a:lnTo>
                  <a:cubicBezTo>
                    <a:pt x="2750" y="2455"/>
                    <a:pt x="6582" y="-1"/>
                    <a:pt x="10800" y="0"/>
                  </a:cubicBezTo>
                  <a:cubicBezTo>
                    <a:pt x="16551" y="0"/>
                    <a:pt x="21294" y="4508"/>
                    <a:pt x="21586" y="10252"/>
                  </a:cubicBezTo>
                  <a:lnTo>
                    <a:pt x="24282" y="10115"/>
                  </a:lnTo>
                  <a:lnTo>
                    <a:pt x="20812" y="13957"/>
                  </a:lnTo>
                  <a:lnTo>
                    <a:pt x="16971" y="10486"/>
                  </a:lnTo>
                  <a:lnTo>
                    <a:pt x="19667" y="103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7B0E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GB"/>
            </a:p>
          </p:txBody>
        </p:sp>
        <p:sp>
          <p:nvSpPr>
            <p:cNvPr id="55310" name="AutoShape 14"/>
            <p:cNvSpPr>
              <a:spLocks noChangeArrowheads="1"/>
            </p:cNvSpPr>
            <p:nvPr/>
          </p:nvSpPr>
          <p:spPr bwMode="auto">
            <a:xfrm rot="9000000">
              <a:off x="2256" y="1200"/>
              <a:ext cx="912" cy="912"/>
            </a:xfrm>
            <a:custGeom>
              <a:avLst/>
              <a:gdLst>
                <a:gd name="G0" fmla="+- -190379 0 0"/>
                <a:gd name="G1" fmla="+- -10170036 0 0"/>
                <a:gd name="G2" fmla="+- -190379 0 -10170036"/>
                <a:gd name="G3" fmla="+- 10800 0 0"/>
                <a:gd name="G4" fmla="+- 0 0 -19037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879 0 0"/>
                <a:gd name="G9" fmla="+- 0 0 -10170036"/>
                <a:gd name="G10" fmla="+- 8879 0 2700"/>
                <a:gd name="G11" fmla="cos G10 -190379"/>
                <a:gd name="G12" fmla="sin G10 -190379"/>
                <a:gd name="G13" fmla="cos 13500 -190379"/>
                <a:gd name="G14" fmla="sin 13500 -190379"/>
                <a:gd name="G15" fmla="+- G11 10800 0"/>
                <a:gd name="G16" fmla="+- G12 10800 0"/>
                <a:gd name="G17" fmla="+- G13 10800 0"/>
                <a:gd name="G18" fmla="+- G14 10800 0"/>
                <a:gd name="G19" fmla="*/ 8879 1 2"/>
                <a:gd name="G20" fmla="+- G19 5400 0"/>
                <a:gd name="G21" fmla="cos G20 -190379"/>
                <a:gd name="G22" fmla="sin G20 -190379"/>
                <a:gd name="G23" fmla="+- G21 10800 0"/>
                <a:gd name="G24" fmla="+- G12 G23 G22"/>
                <a:gd name="G25" fmla="+- G22 G23 G11"/>
                <a:gd name="G26" fmla="cos 10800 -190379"/>
                <a:gd name="G27" fmla="sin 10800 -190379"/>
                <a:gd name="G28" fmla="cos 8879 -190379"/>
                <a:gd name="G29" fmla="sin 8879 -19037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170036"/>
                <a:gd name="G36" fmla="sin G34 -10170036"/>
                <a:gd name="G37" fmla="+/ -10170036 -19037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879 G39"/>
                <a:gd name="G43" fmla="sin 887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2852 w 21600"/>
                <a:gd name="T5" fmla="*/ 196 h 21600"/>
                <a:gd name="T6" fmla="*/ 1868 w 21600"/>
                <a:gd name="T7" fmla="*/ 6669 h 21600"/>
                <a:gd name="T8" fmla="*/ 12487 w 21600"/>
                <a:gd name="T9" fmla="*/ 2082 h 21600"/>
                <a:gd name="T10" fmla="*/ 24282 w 21600"/>
                <a:gd name="T11" fmla="*/ 10115 h 21600"/>
                <a:gd name="T12" fmla="*/ 20812 w 21600"/>
                <a:gd name="T13" fmla="*/ 13957 h 21600"/>
                <a:gd name="T14" fmla="*/ 16971 w 21600"/>
                <a:gd name="T15" fmla="*/ 1048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9667" y="10350"/>
                  </a:moveTo>
                  <a:cubicBezTo>
                    <a:pt x="19427" y="5627"/>
                    <a:pt x="15528" y="1921"/>
                    <a:pt x="10800" y="1921"/>
                  </a:cubicBezTo>
                  <a:cubicBezTo>
                    <a:pt x="7339" y="1920"/>
                    <a:pt x="4193" y="3931"/>
                    <a:pt x="2740" y="7073"/>
                  </a:cubicBezTo>
                  <a:lnTo>
                    <a:pt x="997" y="6266"/>
                  </a:lnTo>
                  <a:cubicBezTo>
                    <a:pt x="2764" y="2446"/>
                    <a:pt x="6590" y="-1"/>
                    <a:pt x="10800" y="0"/>
                  </a:cubicBezTo>
                  <a:cubicBezTo>
                    <a:pt x="16551" y="0"/>
                    <a:pt x="21294" y="4508"/>
                    <a:pt x="21586" y="10252"/>
                  </a:cubicBezTo>
                  <a:lnTo>
                    <a:pt x="24282" y="10115"/>
                  </a:lnTo>
                  <a:lnTo>
                    <a:pt x="20812" y="13957"/>
                  </a:lnTo>
                  <a:lnTo>
                    <a:pt x="16971" y="10486"/>
                  </a:lnTo>
                  <a:lnTo>
                    <a:pt x="19667" y="103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87B0E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GB"/>
            </a:p>
          </p:txBody>
        </p:sp>
      </p:grpSp>
      <p:sp>
        <p:nvSpPr>
          <p:cNvPr id="55318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Revised process based on user expectations</a:t>
            </a:r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1. </a:t>
            </a:r>
            <a:r>
              <a:rPr lang="en-US" sz="900" u="none">
                <a:latin typeface="Helvetica" charset="0"/>
              </a:rPr>
              <a:t>Include a clear proposition.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2. </a:t>
            </a:r>
            <a:r>
              <a:rPr lang="en-US" sz="900" u="none">
                <a:latin typeface="Helvetica" charset="0"/>
              </a:rPr>
              <a:t>Encourage iteration and play around a single product selection page.</a:t>
            </a: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3. </a:t>
            </a:r>
            <a:r>
              <a:rPr lang="en-US" sz="900" u="none">
                <a:latin typeface="Helvetica" charset="0"/>
              </a:rPr>
              <a:t>Include basic product information, expanded product information and links to terms and conditions.</a:t>
            </a: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4. </a:t>
            </a:r>
            <a:r>
              <a:rPr lang="en-US" sz="900" u="none">
                <a:latin typeface="Helvetica" charset="0"/>
              </a:rPr>
              <a:t>Only show the options - use radio button lists with associated costs next to each item.</a:t>
            </a: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5. </a:t>
            </a:r>
            <a:r>
              <a:rPr lang="en-US" sz="900" u="none">
                <a:latin typeface="Helvetica" charset="0"/>
              </a:rPr>
              <a:t>Provide a simple summary of all selections with no new information included.</a:t>
            </a: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6. </a:t>
            </a:r>
            <a:r>
              <a:rPr lang="en-US" sz="900" u="none">
                <a:latin typeface="Helvetica" charset="0"/>
              </a:rPr>
              <a:t>Include terms and conditions, checkbox to accept and allow entry of any other personal information required.</a:t>
            </a: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900" b="1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7. </a:t>
            </a:r>
            <a:r>
              <a:rPr lang="en-US" sz="900" u="none">
                <a:latin typeface="Helvetica" charset="0"/>
              </a:rPr>
              <a:t>Include confirmation of all decisions and final price. Ensure page can be printed (or PDF emailed).</a:t>
            </a:r>
          </a:p>
        </p:txBody>
      </p:sp>
      <p:grpSp>
        <p:nvGrpSpPr>
          <p:cNvPr id="39" name="Group 20"/>
          <p:cNvGrpSpPr>
            <a:grpSpLocks/>
          </p:cNvGrpSpPr>
          <p:nvPr/>
        </p:nvGrpSpPr>
        <p:grpSpPr bwMode="auto">
          <a:xfrm>
            <a:off x="3781718" y="982579"/>
            <a:ext cx="304800" cy="304800"/>
            <a:chOff x="1680" y="1632"/>
            <a:chExt cx="192" cy="192"/>
          </a:xfrm>
        </p:grpSpPr>
        <p:sp>
          <p:nvSpPr>
            <p:cNvPr id="40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1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20"/>
          <p:cNvGrpSpPr>
            <a:grpSpLocks/>
          </p:cNvGrpSpPr>
          <p:nvPr/>
        </p:nvGrpSpPr>
        <p:grpSpPr bwMode="auto">
          <a:xfrm>
            <a:off x="2367150" y="2209800"/>
            <a:ext cx="304800" cy="304800"/>
            <a:chOff x="1680" y="1632"/>
            <a:chExt cx="192" cy="192"/>
          </a:xfrm>
        </p:grpSpPr>
        <p:sp>
          <p:nvSpPr>
            <p:cNvPr id="43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>
                  <a:solidFill>
                    <a:schemeClr val="bg1"/>
                  </a:solidFill>
                  <a:latin typeface="Helvetica" charset="0"/>
                </a:rPr>
                <a:t>2</a:t>
              </a:r>
              <a:endParaRPr lang="en-US" sz="1000" u="none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20"/>
          <p:cNvGrpSpPr>
            <a:grpSpLocks/>
          </p:cNvGrpSpPr>
          <p:nvPr/>
        </p:nvGrpSpPr>
        <p:grpSpPr bwMode="auto">
          <a:xfrm>
            <a:off x="3781718" y="2209800"/>
            <a:ext cx="304800" cy="304800"/>
            <a:chOff x="1680" y="1632"/>
            <a:chExt cx="192" cy="192"/>
          </a:xfrm>
        </p:grpSpPr>
        <p:sp>
          <p:nvSpPr>
            <p:cNvPr id="46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3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20"/>
          <p:cNvGrpSpPr>
            <a:grpSpLocks/>
          </p:cNvGrpSpPr>
          <p:nvPr/>
        </p:nvGrpSpPr>
        <p:grpSpPr bwMode="auto">
          <a:xfrm>
            <a:off x="5143500" y="2209800"/>
            <a:ext cx="304800" cy="304800"/>
            <a:chOff x="1680" y="1632"/>
            <a:chExt cx="192" cy="192"/>
          </a:xfrm>
        </p:grpSpPr>
        <p:sp>
          <p:nvSpPr>
            <p:cNvPr id="51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4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20"/>
          <p:cNvGrpSpPr>
            <a:grpSpLocks/>
          </p:cNvGrpSpPr>
          <p:nvPr/>
        </p:nvGrpSpPr>
        <p:grpSpPr bwMode="auto">
          <a:xfrm>
            <a:off x="3781718" y="3499894"/>
            <a:ext cx="304800" cy="304800"/>
            <a:chOff x="1680" y="1632"/>
            <a:chExt cx="192" cy="192"/>
          </a:xfrm>
        </p:grpSpPr>
        <p:sp>
          <p:nvSpPr>
            <p:cNvPr id="54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5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oup 20"/>
          <p:cNvGrpSpPr>
            <a:grpSpLocks/>
          </p:cNvGrpSpPr>
          <p:nvPr/>
        </p:nvGrpSpPr>
        <p:grpSpPr bwMode="auto">
          <a:xfrm>
            <a:off x="3781718" y="4495800"/>
            <a:ext cx="304800" cy="304800"/>
            <a:chOff x="1680" y="1632"/>
            <a:chExt cx="192" cy="192"/>
          </a:xfrm>
        </p:grpSpPr>
        <p:sp>
          <p:nvSpPr>
            <p:cNvPr id="57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6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oup 20"/>
          <p:cNvGrpSpPr>
            <a:grpSpLocks/>
          </p:cNvGrpSpPr>
          <p:nvPr/>
        </p:nvGrpSpPr>
        <p:grpSpPr bwMode="auto">
          <a:xfrm>
            <a:off x="3781718" y="5410200"/>
            <a:ext cx="304800" cy="304800"/>
            <a:chOff x="1680" y="1632"/>
            <a:chExt cx="192" cy="192"/>
          </a:xfrm>
        </p:grpSpPr>
        <p:sp>
          <p:nvSpPr>
            <p:cNvPr id="60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7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B7BC-59BC-4895-ABBF-2274F9680018}" type="datetime9">
              <a:rPr lang="en-US"/>
              <a:pPr/>
              <a:t>8/25/2011 4:27:48 PM</a:t>
            </a:fld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F544AB1-607D-47F7-BF0F-FB6FE8844445}" type="slidenum">
              <a:rPr lang="en-US"/>
              <a:pPr/>
              <a:t>9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Recommended code changes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81000" y="990600"/>
            <a:ext cx="5562600" cy="1733550"/>
          </a:xfrm>
          <a:prstGeom prst="rect">
            <a:avLst/>
          </a:prstGeom>
          <a:solidFill>
            <a:srgbClr val="E6E6E6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&lt;form&gt;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 &lt;</a:t>
            </a:r>
            <a:r>
              <a:rPr lang="en-US" sz="900" u="none" dirty="0" err="1">
                <a:solidFill>
                  <a:srgbClr val="666666"/>
                </a:solidFill>
                <a:latin typeface="Courier" charset="0"/>
              </a:rPr>
              <a:t>fieldset</a:t>
            </a: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&gt;&lt;legend&gt;Personal information&lt;/legend&gt;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  &lt;label for=“name”&gt;Name&lt;/label&gt;&lt;input type="text” id=“name” /&gt;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  &lt;label for=“email”&gt;Email&lt;/label&gt;&lt;input type="text” id=“email” /&gt;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  &lt;label for=“dob”&gt;Date of birth&lt;/label&gt;&lt;input type="text” id=“dob” /&gt;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 &lt;/</a:t>
            </a:r>
            <a:r>
              <a:rPr lang="en-US" sz="900" u="none" dirty="0" err="1">
                <a:solidFill>
                  <a:srgbClr val="666666"/>
                </a:solidFill>
                <a:latin typeface="Courier" charset="0"/>
              </a:rPr>
              <a:t>fieldset</a:t>
            </a: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&gt;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u="none" dirty="0">
                <a:solidFill>
                  <a:srgbClr val="666666"/>
                </a:solidFill>
                <a:latin typeface="Courier" charset="0"/>
              </a:rPr>
              <a:t>&lt;/form&gt;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1. </a:t>
            </a:r>
            <a:r>
              <a:rPr lang="en-US" sz="900" u="none">
                <a:latin typeface="Helvetica" charset="0"/>
              </a:rPr>
              <a:t>Ensure that label tags are included.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2. </a:t>
            </a:r>
            <a:r>
              <a:rPr lang="en-US" sz="900" u="none">
                <a:latin typeface="Helvetica" charset="0"/>
              </a:rPr>
              <a:t>Use </a:t>
            </a:r>
            <a:r>
              <a:rPr lang="en-US" sz="900" u="none">
                <a:latin typeface="Courier" charset="0"/>
              </a:rPr>
              <a:t>for</a:t>
            </a:r>
            <a:r>
              <a:rPr lang="en-US" sz="900" u="none">
                <a:latin typeface="Helvetica" charset="0"/>
              </a:rPr>
              <a:t> and </a:t>
            </a:r>
            <a:r>
              <a:rPr lang="en-US" sz="900" u="none">
                <a:latin typeface="Courier" charset="0"/>
              </a:rPr>
              <a:t>id</a:t>
            </a:r>
            <a:r>
              <a:rPr lang="en-US" sz="900" u="none">
                <a:latin typeface="Helvetica" charset="0"/>
              </a:rPr>
              <a:t> tags to link the label to the associated input.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b="1" u="none">
                <a:latin typeface="Helvetica" charset="0"/>
              </a:rPr>
              <a:t>Note:</a:t>
            </a:r>
            <a:r>
              <a:rPr lang="en-US" sz="900" u="none">
                <a:latin typeface="Helvetica" charset="0"/>
              </a:rPr>
              <a:t> A new feature of HTML5 is the ability to add default placeholder text. Within the input tag include: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u="none">
                <a:latin typeface="Courier" charset="0"/>
              </a:rPr>
              <a:t>placeholder=“default value”</a:t>
            </a:r>
            <a:endParaRPr lang="en-US" sz="900" u="none">
              <a:latin typeface="Helvetica" charset="0"/>
            </a:endParaRPr>
          </a:p>
        </p:txBody>
      </p:sp>
      <p:grpSp>
        <p:nvGrpSpPr>
          <p:cNvPr id="28689" name="Group 17"/>
          <p:cNvGrpSpPr>
            <a:grpSpLocks/>
          </p:cNvGrpSpPr>
          <p:nvPr/>
        </p:nvGrpSpPr>
        <p:grpSpPr bwMode="auto">
          <a:xfrm>
            <a:off x="1547664" y="1225216"/>
            <a:ext cx="304800" cy="304800"/>
            <a:chOff x="1680" y="1632"/>
            <a:chExt cx="192" cy="192"/>
          </a:xfrm>
        </p:grpSpPr>
        <p:sp>
          <p:nvSpPr>
            <p:cNvPr id="28690" name="Line 18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91" name="Oval 19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>
                  <a:solidFill>
                    <a:schemeClr val="bg1"/>
                  </a:solidFill>
                  <a:latin typeface="Helvetica" charset="0"/>
                </a:rPr>
                <a:t>1</a:t>
              </a:r>
              <a:endParaRPr lang="en-US" sz="1000" u="none">
                <a:solidFill>
                  <a:schemeClr val="bg1"/>
                </a:solidFill>
              </a:endParaRPr>
            </a:p>
          </p:txBody>
        </p:sp>
      </p:grpSp>
      <p:grpSp>
        <p:nvGrpSpPr>
          <p:cNvPr id="28692" name="Group 20"/>
          <p:cNvGrpSpPr>
            <a:grpSpLocks/>
          </p:cNvGrpSpPr>
          <p:nvPr/>
        </p:nvGrpSpPr>
        <p:grpSpPr bwMode="auto">
          <a:xfrm>
            <a:off x="3995936" y="1519989"/>
            <a:ext cx="304800" cy="304800"/>
            <a:chOff x="1680" y="1632"/>
            <a:chExt cx="192" cy="192"/>
          </a:xfrm>
        </p:grpSpPr>
        <p:sp>
          <p:nvSpPr>
            <p:cNvPr id="28693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694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>
                  <a:solidFill>
                    <a:schemeClr val="bg1"/>
                  </a:solidFill>
                  <a:latin typeface="Helvetica" charset="0"/>
                </a:rPr>
                <a:t>2</a:t>
              </a:r>
              <a:endParaRPr lang="en-US" sz="1000" u="none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333333"/>
      </a:dk1>
      <a:lt1>
        <a:srgbClr val="FFFFFF"/>
      </a:lt1>
      <a:dk2>
        <a:srgbClr val="666666"/>
      </a:dk2>
      <a:lt2>
        <a:srgbClr val="808080"/>
      </a:lt2>
      <a:accent1>
        <a:srgbClr val="CCCCCC"/>
      </a:accent1>
      <a:accent2>
        <a:srgbClr val="999999"/>
      </a:accent2>
      <a:accent3>
        <a:srgbClr val="FFFFFF"/>
      </a:accent3>
      <a:accent4>
        <a:srgbClr val="2A2A2A"/>
      </a:accent4>
      <a:accent5>
        <a:srgbClr val="E2E2E2"/>
      </a:accent5>
      <a:accent6>
        <a:srgbClr val="8A8A8A"/>
      </a:accent6>
      <a:hlink>
        <a:srgbClr val="666666"/>
      </a:hlink>
      <a:folHlink>
        <a:srgbClr val="999999"/>
      </a:folHlink>
    </a:clrScheme>
    <a:fontScheme name="Blank Presentation">
      <a:majorFont>
        <a:latin typeface="Helvetica"/>
        <a:ea typeface="ＭＳ Ｐゴシック"/>
        <a:cs typeface=""/>
      </a:majorFont>
      <a:minorFont>
        <a:latin typeface="Helvetic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6391</TotalTime>
  <Words>950</Words>
  <Application>Microsoft Office PowerPoint</Application>
  <PresentationFormat>On-screen Show (4:3)</PresentationFormat>
  <Paragraphs>239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 Presentation</vt:lpstr>
      <vt:lpstr>Document title which really could be very long indeed and needs lots of space</vt:lpstr>
      <vt:lpstr>Key themes uncovered</vt:lpstr>
      <vt:lpstr>Who we interviewed</vt:lpstr>
      <vt:lpstr>Credit cards - layout</vt:lpstr>
      <vt:lpstr>Credit cards - content</vt:lpstr>
      <vt:lpstr>Credit cards - suggested layout changes</vt:lpstr>
      <vt:lpstr>Key findings table</vt:lpstr>
      <vt:lpstr>Revised process based on user expectations</vt:lpstr>
      <vt:lpstr>Recommended code changes</vt:lpstr>
      <vt:lpstr>PowerPoint Presentation</vt:lpstr>
      <vt:lpstr>Credit cards - layout</vt:lpstr>
      <vt:lpstr>Page title</vt:lpstr>
      <vt:lpstr>Video</vt:lpstr>
    </vt:vector>
  </TitlesOfParts>
  <Company>Richard Caddick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cxpartner</cp:lastModifiedBy>
  <cp:revision>101</cp:revision>
  <dcterms:created xsi:type="dcterms:W3CDTF">2011-01-22T16:36:24Z</dcterms:created>
  <dcterms:modified xsi:type="dcterms:W3CDTF">2011-08-25T15:28:03Z</dcterms:modified>
</cp:coreProperties>
</file>