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7" r:id="rId2"/>
    <p:sldId id="275" r:id="rId3"/>
    <p:sldId id="276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1F1"/>
    <a:srgbClr val="E6E6E6"/>
    <a:srgbClr val="3ABC78"/>
    <a:srgbClr val="6DCCFC"/>
    <a:srgbClr val="003399"/>
    <a:srgbClr val="FF00CC"/>
    <a:srgbClr val="FF99CC"/>
    <a:srgbClr val="009933"/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05" autoAdjust="0"/>
    <p:restoredTop sz="93041" autoAdjust="0"/>
  </p:normalViewPr>
  <p:slideViewPr>
    <p:cSldViewPr>
      <p:cViewPr varScale="1">
        <p:scale>
          <a:sx n="74" d="100"/>
          <a:sy n="74" d="100"/>
        </p:scale>
        <p:origin x="-1686" y="-90"/>
      </p:cViewPr>
      <p:guideLst>
        <p:guide orient="horz" pos="624"/>
        <p:guide pos="3936"/>
        <p:guide pos="3606"/>
        <p:guide pos="249"/>
        <p:guide pos="4128"/>
        <p:guide pos="5520"/>
        <p:guide pos="2880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fld id="{34696A91-35D5-4636-A779-A9C4BAA68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9414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fld id="{CAD6327F-A83D-4938-A5CB-29C9B3341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5172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28160-1DA4-42E2-8EF8-330A8546A8D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739809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fld id="{E0FDFEE5-357F-4174-A4FB-4C6173BE5EBE}" type="slidenum">
              <a:rPr lang="en-US" sz="1200" u="none"/>
              <a:pPr/>
              <a:t>2</a:t>
            </a:fld>
            <a:endParaRPr lang="en-US" sz="1200" u="none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6327F-A83D-4938-A5CB-29C9B3341C6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9389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14"/>
          <p:cNvSpPr>
            <a:spLocks noChangeArrowheads="1"/>
          </p:cNvSpPr>
          <p:nvPr userDrawn="1"/>
        </p:nvSpPr>
        <p:spPr bwMode="auto">
          <a:xfrm>
            <a:off x="0" y="2971800"/>
            <a:ext cx="9144000" cy="3886200"/>
          </a:xfrm>
          <a:prstGeom prst="rect">
            <a:avLst/>
          </a:prstGeom>
          <a:solidFill>
            <a:schemeClr val="bg1">
              <a:alpha val="74901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381000" y="6343650"/>
            <a:ext cx="2090738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1000" u="none">
                <a:solidFill>
                  <a:srgbClr val="666666"/>
                </a:solidFill>
                <a:latin typeface="Helvetica" pitchFamily="-112" charset="0"/>
              </a:rPr>
              <a:t>Richard Caddick and Steve Cable</a:t>
            </a:r>
          </a:p>
          <a:p>
            <a:pPr eaLnBrk="1" hangingPunct="1">
              <a:spcBef>
                <a:spcPct val="20000"/>
              </a:spcBef>
            </a:pPr>
            <a:r>
              <a:rPr lang="en-US" sz="1000" u="none">
                <a:solidFill>
                  <a:srgbClr val="666666"/>
                </a:solidFill>
                <a:latin typeface="Helvetica" pitchFamily="-112" charset="0"/>
              </a:rPr>
              <a:t>February 28th 2011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200400"/>
            <a:ext cx="83820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572000"/>
            <a:ext cx="8382000" cy="1600200"/>
          </a:xfrm>
        </p:spPr>
        <p:txBody>
          <a:bodyPr/>
          <a:lstStyle>
            <a:lvl1pPr marL="0" indent="0">
              <a:buFont typeface="Times" pitchFamily="-112" charset="0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65663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E50CA-86CB-4640-B485-8893CABC3C0A}" type="datetime9">
              <a:rPr lang="en-US"/>
              <a:pPr>
                <a:defRPr/>
              </a:pPr>
              <a:t>1/23/2014 4:11:29 PM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F21B8730-D1F1-4C00-B791-D173671FB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992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955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1341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E026F-A250-49D6-81F5-A24AE31D884D}" type="datetime9">
              <a:rPr lang="en-US"/>
              <a:pPr>
                <a:defRPr/>
              </a:pPr>
              <a:t>1/23/2014 4:11:29 PM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C96FB39-34A3-4DBB-AE43-FE4E514A7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044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1440F-3CD5-4CA4-AE0F-1EFA55EF42DA}" type="datetime9">
              <a:rPr lang="en-US"/>
              <a:pPr>
                <a:defRPr/>
              </a:pPr>
              <a:t>1/23/2014 4:11:29 PM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49354B9-2A0F-4A07-9B35-256D3E0E5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9926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435E8-EF31-42A4-BE96-6B96DAED038D}" type="datetime9">
              <a:rPr lang="en-US"/>
              <a:pPr>
                <a:defRPr/>
              </a:pPr>
              <a:t>1/23/2014 4:11:29 PM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C58CEF8-A430-4E6D-A51D-AD98416B8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171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11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11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8F353-660D-45EF-9858-C8041F283707}" type="datetime9">
              <a:rPr lang="en-US"/>
              <a:pPr>
                <a:defRPr/>
              </a:pPr>
              <a:t>1/23/2014 4:11:29 PM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F5A660E-1002-4564-8659-7B4A95CE2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52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324B0-E51A-4D57-ADDA-7C3A9242D280}" type="datetime9">
              <a:rPr lang="en-US"/>
              <a:pPr>
                <a:defRPr/>
              </a:pPr>
              <a:t>1/23/2014 4:11:29 PM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70CA565-BC3E-49AC-8AA8-10465E04B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474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06271-ACC8-46FB-ABC3-2EF86CF4B3C3}" type="datetime9">
              <a:rPr lang="en-US"/>
              <a:pPr>
                <a:defRPr/>
              </a:pPr>
              <a:t>1/23/2014 4:11:29 PM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D980A35-6BF4-449A-A86B-20174B102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8665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0DD64-BC83-469F-B02C-6384B33255E6}" type="datetime9">
              <a:rPr lang="en-US"/>
              <a:pPr>
                <a:defRPr/>
              </a:pPr>
              <a:t>1/23/2014 4:11:29 PM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FFE87886-FFE3-44E8-803E-3343A4A8A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896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2C0AC-CB26-4DFD-837F-3EE1175047B6}" type="datetime9">
              <a:rPr lang="en-US"/>
              <a:pPr>
                <a:defRPr/>
              </a:pPr>
              <a:t>1/23/2014 4:11:29 PM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DA66A1-C5D6-4813-9B84-EF4DDAEF9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494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C673D-CBAA-4BBE-8330-37ACAEBC2269}" type="datetime9">
              <a:rPr lang="en-US"/>
              <a:pPr>
                <a:defRPr/>
              </a:pPr>
              <a:t>1/23/2014 4:11:29 PM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DE45E8-B99D-4B62-BA4A-275A79D9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245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8382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553200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 u="none" smtClean="0">
                <a:solidFill>
                  <a:srgbClr val="CCCCCC"/>
                </a:solidFill>
                <a:latin typeface="+mn-lt"/>
              </a:defRPr>
            </a:lvl1pPr>
          </a:lstStyle>
          <a:p>
            <a:pPr>
              <a:defRPr/>
            </a:pPr>
            <a:fld id="{FBD5BFC1-BA1D-469D-97A9-C459ECC3D8D6}" type="datetime9">
              <a:rPr lang="en-US"/>
              <a:pPr>
                <a:defRPr/>
              </a:pPr>
              <a:t>1/23/2014 4:11:29 PM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553200"/>
            <a:ext cx="3962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u="none" smtClean="0">
                <a:solidFill>
                  <a:srgbClr val="CCCCCC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53200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u="none" smtClean="0">
                <a:solidFill>
                  <a:srgbClr val="CCCCCC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112DD77-4DDF-4A6E-B06D-3B4D89B82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Helvetica" pitchFamily="-112" charset="0"/>
          <a:ea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Helvetica" pitchFamily="-112" charset="0"/>
          <a:ea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Helvetica" pitchFamily="-112" charset="0"/>
          <a:ea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Helvetica" pitchFamily="-112" charset="0"/>
          <a:ea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Helvetica" pitchFamily="-112" charset="0"/>
          <a:ea typeface="ＭＳ Ｐゴシック" pitchFamily="-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Helvetica" pitchFamily="-112" charset="0"/>
          <a:ea typeface="ＭＳ Ｐゴシック" pitchFamily="-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Helvetica" pitchFamily="-112" charset="0"/>
          <a:ea typeface="ＭＳ Ｐゴシック" pitchFamily="-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 sz="2400">
          <a:solidFill>
            <a:srgbClr val="6666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 sz="2000">
          <a:solidFill>
            <a:srgbClr val="666666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>
          <a:solidFill>
            <a:srgbClr val="666666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 sz="1600">
          <a:solidFill>
            <a:srgbClr val="666666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 sz="1600">
          <a:solidFill>
            <a:srgbClr val="666666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 sz="1600">
          <a:solidFill>
            <a:srgbClr val="6666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 sz="1600">
          <a:solidFill>
            <a:srgbClr val="6666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 sz="1600">
          <a:solidFill>
            <a:srgbClr val="6666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 sz="1600">
          <a:solidFill>
            <a:srgbClr val="66666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Document title which really could be very long indeed and needs lots of space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Sub-title which could also be really </a:t>
            </a:r>
            <a:r>
              <a:rPr lang="en-US" dirty="0" smtClean="0"/>
              <a:t>long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65827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Oval 66"/>
          <p:cNvSpPr>
            <a:spLocks noChangeArrowheads="1"/>
          </p:cNvSpPr>
          <p:nvPr/>
        </p:nvSpPr>
        <p:spPr bwMode="auto">
          <a:xfrm>
            <a:off x="6370497" y="1628800"/>
            <a:ext cx="1873911" cy="1873911"/>
          </a:xfrm>
          <a:prstGeom prst="ellipse">
            <a:avLst/>
          </a:prstGeom>
          <a:solidFill>
            <a:srgbClr val="3ABC78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endParaRPr lang="en-US" sz="1000" b="1" u="none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63" name="Oval 67"/>
          <p:cNvSpPr>
            <a:spLocks noChangeArrowheads="1"/>
          </p:cNvSpPr>
          <p:nvPr/>
        </p:nvSpPr>
        <p:spPr bwMode="auto">
          <a:xfrm>
            <a:off x="6429056" y="1672208"/>
            <a:ext cx="1756792" cy="1756792"/>
          </a:xfrm>
          <a:prstGeom prst="ellipse">
            <a:avLst/>
          </a:prstGeom>
          <a:noFill/>
          <a:ln w="63500">
            <a:solidFill>
              <a:srgbClr val="F1F1F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6DCCF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endParaRPr lang="en-US" sz="1000" b="1" u="none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40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2C8CD93-984B-430E-A58D-FBDD1B5BD130}" type="datetime9">
              <a:rPr lang="en-US"/>
              <a:pPr>
                <a:defRPr/>
              </a:pPr>
              <a:t>1/23/2014 5:04:22 PM</a:t>
            </a:fld>
            <a:endParaRPr lang="en-US"/>
          </a:p>
        </p:txBody>
      </p:sp>
      <p:sp>
        <p:nvSpPr>
          <p:cNvPr id="4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0F36187-607C-4712-BCE4-DE3EAB6FBB8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7" name="Oval 66"/>
          <p:cNvSpPr>
            <a:spLocks noChangeArrowheads="1"/>
          </p:cNvSpPr>
          <p:nvPr/>
        </p:nvSpPr>
        <p:spPr bwMode="auto">
          <a:xfrm>
            <a:off x="2051720" y="1340768"/>
            <a:ext cx="2376264" cy="2376264"/>
          </a:xfrm>
          <a:prstGeom prst="ellipse">
            <a:avLst/>
          </a:prstGeom>
          <a:solidFill>
            <a:srgbClr val="3ABC78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endParaRPr lang="en-US" sz="1000" b="1" u="none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3079" name="AutoShape 5"/>
          <p:cNvSpPr>
            <a:spLocks noChangeArrowheads="1"/>
          </p:cNvSpPr>
          <p:nvPr/>
        </p:nvSpPr>
        <p:spPr bwMode="auto">
          <a:xfrm>
            <a:off x="1331640" y="2253890"/>
            <a:ext cx="819837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Browse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3080" name="AutoShape 6"/>
          <p:cNvSpPr>
            <a:spLocks noChangeArrowheads="1"/>
          </p:cNvSpPr>
          <p:nvPr/>
        </p:nvSpPr>
        <p:spPr bwMode="auto">
          <a:xfrm>
            <a:off x="2816059" y="2924944"/>
            <a:ext cx="819837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Quality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3082" name="AutoShape 9"/>
          <p:cNvSpPr>
            <a:spLocks noChangeArrowheads="1"/>
          </p:cNvSpPr>
          <p:nvPr/>
        </p:nvSpPr>
        <p:spPr bwMode="auto">
          <a:xfrm>
            <a:off x="7812360" y="3717032"/>
            <a:ext cx="819837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Checkout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3083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Goal: Buy a functional and high quality camera bag</a:t>
            </a:r>
          </a:p>
        </p:txBody>
      </p:sp>
      <p:sp>
        <p:nvSpPr>
          <p:cNvPr id="3084" name="Rectangle 23"/>
          <p:cNvSpPr>
            <a:spLocks noChangeArrowheads="1"/>
          </p:cNvSpPr>
          <p:nvPr/>
        </p:nvSpPr>
        <p:spPr bwMode="auto">
          <a:xfrm>
            <a:off x="10745688" y="3140968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900" i="1" u="none" dirty="0">
                <a:solidFill>
                  <a:schemeClr val="folHlink"/>
                </a:solidFill>
                <a:latin typeface="Helvetica" pitchFamily="-112" charset="0"/>
              </a:rPr>
              <a:t>“I’m not necessarily after the cheapest, it’s a combination of things”</a:t>
            </a:r>
          </a:p>
        </p:txBody>
      </p:sp>
      <p:sp>
        <p:nvSpPr>
          <p:cNvPr id="3085" name="AutoShape 46"/>
          <p:cNvSpPr>
            <a:spLocks noChangeArrowheads="1"/>
          </p:cNvSpPr>
          <p:nvPr/>
        </p:nvSpPr>
        <p:spPr bwMode="auto">
          <a:xfrm>
            <a:off x="2267744" y="2276872"/>
            <a:ext cx="819837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How it looks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cxnSp>
        <p:nvCxnSpPr>
          <p:cNvPr id="3089" name="AutoShape 55"/>
          <p:cNvCxnSpPr>
            <a:cxnSpLocks noChangeShapeType="1"/>
          </p:cNvCxnSpPr>
          <p:nvPr/>
        </p:nvCxnSpPr>
        <p:spPr bwMode="auto">
          <a:xfrm>
            <a:off x="7542463" y="3980551"/>
            <a:ext cx="304542" cy="0"/>
          </a:xfrm>
          <a:prstGeom prst="straightConnector1">
            <a:avLst/>
          </a:prstGeom>
          <a:noFill/>
          <a:ln w="63500">
            <a:solidFill>
              <a:srgbClr val="F1F1F1"/>
            </a:solidFill>
            <a:round/>
            <a:headEnd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090" name="AutoShape 56"/>
          <p:cNvCxnSpPr>
            <a:cxnSpLocks noChangeShapeType="1"/>
          </p:cNvCxnSpPr>
          <p:nvPr/>
        </p:nvCxnSpPr>
        <p:spPr bwMode="auto">
          <a:xfrm>
            <a:off x="1907704" y="3501008"/>
            <a:ext cx="260283" cy="11491"/>
          </a:xfrm>
          <a:prstGeom prst="straightConnector1">
            <a:avLst/>
          </a:prstGeom>
          <a:noFill/>
          <a:ln w="63500">
            <a:solidFill>
              <a:srgbClr val="3ABC78"/>
            </a:solidFill>
            <a:round/>
            <a:headEnd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091" name="AutoShape 58"/>
          <p:cNvSpPr>
            <a:spLocks noChangeArrowheads="1"/>
          </p:cNvSpPr>
          <p:nvPr/>
        </p:nvSpPr>
        <p:spPr bwMode="auto">
          <a:xfrm>
            <a:off x="6687981" y="3717032"/>
            <a:ext cx="819837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Add to Cart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3092" name="Rectangle 59"/>
          <p:cNvSpPr>
            <a:spLocks noChangeArrowheads="1"/>
          </p:cNvSpPr>
          <p:nvPr/>
        </p:nvSpPr>
        <p:spPr bwMode="auto">
          <a:xfrm>
            <a:off x="11502280" y="3717032"/>
            <a:ext cx="990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900" i="1" u="none" dirty="0">
                <a:solidFill>
                  <a:schemeClr val="folHlink"/>
                </a:solidFill>
                <a:latin typeface="Helvetica" pitchFamily="-112" charset="0"/>
              </a:rPr>
              <a:t>“I must have an aisle seat”</a:t>
            </a:r>
          </a:p>
        </p:txBody>
      </p:sp>
      <p:sp>
        <p:nvSpPr>
          <p:cNvPr id="3093" name="Rectangle 60"/>
          <p:cNvSpPr>
            <a:spLocks noChangeArrowheads="1"/>
          </p:cNvSpPr>
          <p:nvPr/>
        </p:nvSpPr>
        <p:spPr bwMode="auto">
          <a:xfrm>
            <a:off x="10350152" y="836712"/>
            <a:ext cx="1371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900" i="1" u="none" dirty="0">
                <a:solidFill>
                  <a:schemeClr val="folHlink"/>
                </a:solidFill>
                <a:latin typeface="Helvetica" pitchFamily="-112" charset="0"/>
              </a:rPr>
              <a:t>“There are a few airports I could fly from”</a:t>
            </a:r>
          </a:p>
        </p:txBody>
      </p:sp>
      <p:sp>
        <p:nvSpPr>
          <p:cNvPr id="3094" name="Rectangle 61"/>
          <p:cNvSpPr>
            <a:spLocks noChangeArrowheads="1"/>
          </p:cNvSpPr>
          <p:nvPr/>
        </p:nvSpPr>
        <p:spPr bwMode="auto">
          <a:xfrm>
            <a:off x="10566176" y="4581128"/>
            <a:ext cx="137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>
              <a:spcBef>
                <a:spcPct val="50000"/>
              </a:spcBef>
              <a:buFont typeface="Arial" charset="0"/>
              <a:buNone/>
            </a:pPr>
            <a:r>
              <a:rPr lang="en-US" sz="900" i="1" u="none" dirty="0">
                <a:solidFill>
                  <a:schemeClr val="folHlink"/>
                </a:solidFill>
                <a:latin typeface="Helvetica" pitchFamily="-112" charset="0"/>
              </a:rPr>
              <a:t>“I can be flexible with dates, but I’d prefer not to get up too early. And I need to Liaise with my sister in New York”</a:t>
            </a:r>
          </a:p>
        </p:txBody>
      </p:sp>
      <p:sp>
        <p:nvSpPr>
          <p:cNvPr id="3095" name="Rectangle 62"/>
          <p:cNvSpPr>
            <a:spLocks noChangeArrowheads="1"/>
          </p:cNvSpPr>
          <p:nvPr/>
        </p:nvSpPr>
        <p:spPr bwMode="auto">
          <a:xfrm>
            <a:off x="10422160" y="1268760"/>
            <a:ext cx="137160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900" i="1" u="none" dirty="0">
                <a:solidFill>
                  <a:schemeClr val="folHlink"/>
                </a:solidFill>
                <a:latin typeface="Helvetica" pitchFamily="-112" charset="0"/>
              </a:rPr>
              <a:t>“Normally I just want to book the flights and none of the shows or museum trips, but I do like to see what’s going on”</a:t>
            </a:r>
          </a:p>
        </p:txBody>
      </p:sp>
      <p:sp>
        <p:nvSpPr>
          <p:cNvPr id="3096" name="Rectangle 63"/>
          <p:cNvSpPr>
            <a:spLocks noChangeArrowheads="1"/>
          </p:cNvSpPr>
          <p:nvPr/>
        </p:nvSpPr>
        <p:spPr bwMode="auto">
          <a:xfrm>
            <a:off x="10745688" y="234888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900" i="1" u="none" dirty="0">
                <a:solidFill>
                  <a:schemeClr val="folHlink"/>
                </a:solidFill>
                <a:latin typeface="Helvetica" pitchFamily="-112" charset="0"/>
              </a:rPr>
              <a:t>“I won’t look at the email again until just before I travel”</a:t>
            </a:r>
          </a:p>
        </p:txBody>
      </p:sp>
      <p:sp>
        <p:nvSpPr>
          <p:cNvPr id="3097" name="Line 64"/>
          <p:cNvSpPr>
            <a:spLocks noChangeShapeType="1"/>
          </p:cNvSpPr>
          <p:nvPr/>
        </p:nvSpPr>
        <p:spPr bwMode="auto">
          <a:xfrm>
            <a:off x="4572000" y="4572000"/>
            <a:ext cx="0" cy="1524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98" name="Rectangle 65"/>
          <p:cNvSpPr>
            <a:spLocks noChangeArrowheads="1"/>
          </p:cNvSpPr>
          <p:nvPr/>
        </p:nvSpPr>
        <p:spPr bwMode="auto">
          <a:xfrm>
            <a:off x="2438400" y="5257800"/>
            <a:ext cx="2057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Font typeface="Arial" charset="0"/>
              <a:buNone/>
            </a:pPr>
            <a:r>
              <a:rPr lang="en-US" sz="900" u="none">
                <a:solidFill>
                  <a:schemeClr val="folHlink"/>
                </a:solidFill>
                <a:latin typeface="Helvetica" pitchFamily="-112" charset="0"/>
              </a:rPr>
              <a:t>Users need to easily move between these different options in order to make an informed and confident decision. </a:t>
            </a:r>
          </a:p>
        </p:txBody>
      </p:sp>
      <p:cxnSp>
        <p:nvCxnSpPr>
          <p:cNvPr id="3099" name="AutoShape 68"/>
          <p:cNvCxnSpPr>
            <a:cxnSpLocks noChangeShapeType="1"/>
          </p:cNvCxnSpPr>
          <p:nvPr/>
        </p:nvCxnSpPr>
        <p:spPr bwMode="auto">
          <a:xfrm>
            <a:off x="8666842" y="3972674"/>
            <a:ext cx="325395" cy="23634"/>
          </a:xfrm>
          <a:prstGeom prst="straightConnector1">
            <a:avLst/>
          </a:prstGeom>
          <a:noFill/>
          <a:ln w="63500">
            <a:solidFill>
              <a:srgbClr val="3ABC78"/>
            </a:solidFill>
            <a:round/>
            <a:headEnd/>
            <a:tailEnd type="triangl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100" name="AutoShape 69"/>
          <p:cNvCxnSpPr>
            <a:cxnSpLocks noChangeShapeType="1"/>
          </p:cNvCxnSpPr>
          <p:nvPr/>
        </p:nvCxnSpPr>
        <p:spPr bwMode="auto">
          <a:xfrm>
            <a:off x="6390335" y="3980551"/>
            <a:ext cx="332291" cy="0"/>
          </a:xfrm>
          <a:prstGeom prst="straightConnector1">
            <a:avLst/>
          </a:prstGeom>
          <a:noFill/>
          <a:ln w="63500">
            <a:solidFill>
              <a:srgbClr val="F1F1F1"/>
            </a:solidFill>
            <a:round/>
            <a:headEnd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101" name="AutoShape 71"/>
          <p:cNvCxnSpPr>
            <a:cxnSpLocks noChangeShapeType="1"/>
          </p:cNvCxnSpPr>
          <p:nvPr/>
        </p:nvCxnSpPr>
        <p:spPr bwMode="auto">
          <a:xfrm flipH="1" flipV="1">
            <a:off x="1071357" y="2524410"/>
            <a:ext cx="286072" cy="8756"/>
          </a:xfrm>
          <a:prstGeom prst="straightConnector1">
            <a:avLst/>
          </a:prstGeom>
          <a:noFill/>
          <a:ln w="63500">
            <a:solidFill>
              <a:srgbClr val="3ABC78"/>
            </a:solidFill>
            <a:round/>
            <a:headEnd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102" name="Line 72"/>
          <p:cNvSpPr>
            <a:spLocks noChangeShapeType="1"/>
          </p:cNvSpPr>
          <p:nvPr/>
        </p:nvSpPr>
        <p:spPr bwMode="auto">
          <a:xfrm>
            <a:off x="2133600" y="4572000"/>
            <a:ext cx="0" cy="1524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3" name="Rectangle 73"/>
          <p:cNvSpPr>
            <a:spLocks noChangeArrowheads="1"/>
          </p:cNvSpPr>
          <p:nvPr/>
        </p:nvSpPr>
        <p:spPr bwMode="auto">
          <a:xfrm>
            <a:off x="381000" y="5257800"/>
            <a:ext cx="1676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Font typeface="Arial" charset="0"/>
              <a:buNone/>
            </a:pPr>
            <a:r>
              <a:rPr lang="en-US" sz="900" u="none">
                <a:solidFill>
                  <a:schemeClr val="folHlink"/>
                </a:solidFill>
                <a:latin typeface="Helvetica" pitchFamily="-112" charset="0"/>
              </a:rPr>
              <a:t>Other people are often involved in the date / time discussion. </a:t>
            </a:r>
          </a:p>
        </p:txBody>
      </p:sp>
      <p:sp>
        <p:nvSpPr>
          <p:cNvPr id="3104" name="AutoShape 74"/>
          <p:cNvSpPr>
            <a:spLocks noChangeArrowheads="1"/>
          </p:cNvSpPr>
          <p:nvPr/>
        </p:nvSpPr>
        <p:spPr bwMode="auto">
          <a:xfrm>
            <a:off x="4267200" y="5410200"/>
            <a:ext cx="228600" cy="228600"/>
          </a:xfrm>
          <a:custGeom>
            <a:avLst/>
            <a:gdLst>
              <a:gd name="T0" fmla="*/ 218070 w 21600"/>
              <a:gd name="T1" fmla="*/ 66389 h 21600"/>
              <a:gd name="T2" fmla="*/ 18976 w 21600"/>
              <a:gd name="T3" fmla="*/ 114300 h 21600"/>
              <a:gd name="T4" fmla="*/ 183610 w 21600"/>
              <a:gd name="T5" fmla="*/ 82296 h 21600"/>
              <a:gd name="T6" fmla="*/ 21611 w 21600"/>
              <a:gd name="T7" fmla="*/ 223023 h 21600"/>
              <a:gd name="T8" fmla="*/ 16267 w 21600"/>
              <a:gd name="T9" fmla="*/ 155988 h 21600"/>
              <a:gd name="T10" fmla="*/ 83301 w 21600"/>
              <a:gd name="T11" fmla="*/ 150654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6120" y="16289"/>
                </a:moveTo>
                <a:cubicBezTo>
                  <a:pt x="7425" y="17402"/>
                  <a:pt x="9084" y="18014"/>
                  <a:pt x="10800" y="18014"/>
                </a:cubicBezTo>
                <a:cubicBezTo>
                  <a:pt x="14784" y="18014"/>
                  <a:pt x="18014" y="14784"/>
                  <a:pt x="18014" y="10800"/>
                </a:cubicBezTo>
                <a:cubicBezTo>
                  <a:pt x="18014" y="6815"/>
                  <a:pt x="14784" y="3586"/>
                  <a:pt x="10800" y="3586"/>
                </a:cubicBezTo>
                <a:cubicBezTo>
                  <a:pt x="6815" y="3586"/>
                  <a:pt x="3586" y="6815"/>
                  <a:pt x="3586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8231" y="21600"/>
                  <a:pt x="5747" y="20684"/>
                  <a:pt x="3793" y="19018"/>
                </a:cubicBezTo>
                <a:lnTo>
                  <a:pt x="2042" y="21073"/>
                </a:lnTo>
                <a:lnTo>
                  <a:pt x="1537" y="14739"/>
                </a:lnTo>
                <a:lnTo>
                  <a:pt x="7871" y="14235"/>
                </a:lnTo>
                <a:lnTo>
                  <a:pt x="6120" y="16289"/>
                </a:lnTo>
                <a:close/>
              </a:path>
            </a:pathLst>
          </a:custGeom>
          <a:solidFill>
            <a:srgbClr val="3ABC7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105" name="Group 1"/>
          <p:cNvGrpSpPr>
            <a:grpSpLocks/>
          </p:cNvGrpSpPr>
          <p:nvPr/>
        </p:nvGrpSpPr>
        <p:grpSpPr bwMode="auto">
          <a:xfrm>
            <a:off x="1981200" y="5562600"/>
            <a:ext cx="103188" cy="206375"/>
            <a:chOff x="1981200" y="5562600"/>
            <a:chExt cx="103188" cy="206376"/>
          </a:xfrm>
          <a:solidFill>
            <a:srgbClr val="3ABC78"/>
          </a:solidFill>
        </p:grpSpPr>
        <p:sp>
          <p:nvSpPr>
            <p:cNvPr id="3112" name="Rectangle 75"/>
            <p:cNvSpPr>
              <a:spLocks noChangeArrowheads="1"/>
            </p:cNvSpPr>
            <p:nvPr/>
          </p:nvSpPr>
          <p:spPr bwMode="auto">
            <a:xfrm>
              <a:off x="1981200" y="5717381"/>
              <a:ext cx="103188" cy="5159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" name="Oval 76"/>
            <p:cNvSpPr>
              <a:spLocks noChangeArrowheads="1"/>
            </p:cNvSpPr>
            <p:nvPr/>
          </p:nvSpPr>
          <p:spPr bwMode="auto">
            <a:xfrm>
              <a:off x="1981200" y="5562600"/>
              <a:ext cx="103188" cy="1031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" name="Oval 77"/>
            <p:cNvSpPr>
              <a:spLocks noChangeArrowheads="1"/>
            </p:cNvSpPr>
            <p:nvPr/>
          </p:nvSpPr>
          <p:spPr bwMode="auto">
            <a:xfrm>
              <a:off x="1981200" y="5665788"/>
              <a:ext cx="103188" cy="1031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107" name="Rectangle 84"/>
          <p:cNvSpPr>
            <a:spLocks noChangeArrowheads="1"/>
          </p:cNvSpPr>
          <p:nvPr/>
        </p:nvSpPr>
        <p:spPr bwMode="auto">
          <a:xfrm rot="108083">
            <a:off x="5785546" y="4495711"/>
            <a:ext cx="2667000" cy="18837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rotWithShape="0">
              <a:schemeClr val="bg2"/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CCCCCC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8" name="Rectangle 85"/>
          <p:cNvSpPr>
            <a:spLocks noChangeArrowheads="1"/>
          </p:cNvSpPr>
          <p:nvPr/>
        </p:nvSpPr>
        <p:spPr bwMode="auto">
          <a:xfrm rot="108083">
            <a:off x="5861644" y="4571909"/>
            <a:ext cx="2514600" cy="1737819"/>
          </a:xfrm>
          <a:prstGeom prst="rect">
            <a:avLst/>
          </a:prstGeom>
          <a:solidFill>
            <a:srgbClr val="E6E6E6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109" name="Rectangle 86"/>
          <p:cNvSpPr>
            <a:spLocks noChangeArrowheads="1"/>
          </p:cNvSpPr>
          <p:nvPr/>
        </p:nvSpPr>
        <p:spPr bwMode="auto">
          <a:xfrm rot="108083">
            <a:off x="5943939" y="4626642"/>
            <a:ext cx="990600" cy="1219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sz="1200" u="none" dirty="0">
                <a:solidFill>
                  <a:schemeClr val="tx1">
                    <a:lumMod val="75000"/>
                  </a:schemeClr>
                </a:solidFill>
              </a:rPr>
              <a:t>Image of </a:t>
            </a:r>
          </a:p>
          <a:p>
            <a:pPr algn="ctr"/>
            <a:r>
              <a:rPr lang="en-GB" sz="1200" u="none" dirty="0">
                <a:solidFill>
                  <a:schemeClr val="tx1">
                    <a:lumMod val="75000"/>
                  </a:schemeClr>
                </a:solidFill>
              </a:rPr>
              <a:t>participant </a:t>
            </a:r>
          </a:p>
          <a:p>
            <a:pPr algn="ctr"/>
            <a:r>
              <a:rPr lang="en-GB" sz="1200" u="none" dirty="0">
                <a:solidFill>
                  <a:schemeClr val="tx1">
                    <a:lumMod val="75000"/>
                  </a:schemeClr>
                </a:solidFill>
              </a:rPr>
              <a:t>in user </a:t>
            </a:r>
          </a:p>
          <a:p>
            <a:pPr algn="ctr"/>
            <a:r>
              <a:rPr lang="en-GB" sz="1200" u="none" dirty="0">
                <a:solidFill>
                  <a:schemeClr val="tx1">
                    <a:lumMod val="75000"/>
                  </a:schemeClr>
                </a:solidFill>
              </a:rPr>
              <a:t>research</a:t>
            </a:r>
          </a:p>
        </p:txBody>
      </p:sp>
      <p:sp>
        <p:nvSpPr>
          <p:cNvPr id="3110" name="Rectangle 87"/>
          <p:cNvSpPr>
            <a:spLocks noChangeArrowheads="1"/>
          </p:cNvSpPr>
          <p:nvPr/>
        </p:nvSpPr>
        <p:spPr bwMode="auto">
          <a:xfrm rot="108083">
            <a:off x="7003432" y="4664861"/>
            <a:ext cx="1295400" cy="164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200" b="1" u="none" dirty="0" smtClean="0">
                <a:latin typeface="Helvetica" pitchFamily="-112" charset="0"/>
              </a:rPr>
              <a:t>John</a:t>
            </a:r>
            <a:r>
              <a:rPr lang="en-US" sz="1200" u="none" dirty="0" smtClean="0">
                <a:latin typeface="Helvetica" pitchFamily="-112" charset="0"/>
              </a:rPr>
              <a:t>, 38</a:t>
            </a:r>
            <a:endParaRPr lang="en-US" sz="900" u="none" dirty="0">
              <a:latin typeface="Helvetica" pitchFamily="-112" charset="0"/>
            </a:endParaRPr>
          </a:p>
          <a:p>
            <a:pPr>
              <a:spcBef>
                <a:spcPct val="50000"/>
              </a:spcBef>
            </a:pPr>
            <a:r>
              <a:rPr lang="en-US" sz="900" u="none" dirty="0" smtClean="0"/>
              <a:t>I have an idea of what I want but I want to make sure I get something that is good. I want a camera bag that does not look like a camera bag </a:t>
            </a:r>
          </a:p>
          <a:p>
            <a:pPr>
              <a:spcBef>
                <a:spcPct val="50000"/>
              </a:spcBef>
            </a:pPr>
            <a:r>
              <a:rPr lang="en-US" sz="900" u="none" dirty="0" smtClean="0">
                <a:latin typeface="Helvetica" pitchFamily="-112" charset="0"/>
              </a:rPr>
              <a:t>Must be high quality, </a:t>
            </a:r>
            <a:r>
              <a:rPr lang="en-US" sz="900" u="none" dirty="0">
                <a:latin typeface="Helvetica" pitchFamily="-112" charset="0"/>
              </a:rPr>
              <a:t>must not </a:t>
            </a:r>
            <a:r>
              <a:rPr lang="en-US" sz="900" u="none" dirty="0" smtClean="0">
                <a:latin typeface="Helvetica" pitchFamily="-112" charset="0"/>
              </a:rPr>
              <a:t>look like a camera bag.</a:t>
            </a:r>
            <a:endParaRPr lang="en-US" sz="900" u="none" dirty="0">
              <a:latin typeface="Helvetica" pitchFamily="-112" charset="0"/>
            </a:endParaRPr>
          </a:p>
        </p:txBody>
      </p:sp>
      <p:sp>
        <p:nvSpPr>
          <p:cNvPr id="44" name="AutoShape 5"/>
          <p:cNvSpPr>
            <a:spLocks noChangeArrowheads="1"/>
          </p:cNvSpPr>
          <p:nvPr/>
        </p:nvSpPr>
        <p:spPr bwMode="auto">
          <a:xfrm>
            <a:off x="251520" y="2253890"/>
            <a:ext cx="819837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Need a new bag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64" name="AutoShape 46"/>
          <p:cNvSpPr>
            <a:spLocks noChangeArrowheads="1"/>
          </p:cNvSpPr>
          <p:nvPr/>
        </p:nvSpPr>
        <p:spPr bwMode="auto">
          <a:xfrm>
            <a:off x="3275856" y="2276872"/>
            <a:ext cx="1008112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Gear Protection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65" name="AutoShape 47"/>
          <p:cNvSpPr>
            <a:spLocks noChangeArrowheads="1"/>
          </p:cNvSpPr>
          <p:nvPr/>
        </p:nvSpPr>
        <p:spPr bwMode="auto">
          <a:xfrm>
            <a:off x="2744051" y="1628800"/>
            <a:ext cx="963853" cy="504056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Accessories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cxnSp>
        <p:nvCxnSpPr>
          <p:cNvPr id="66" name="AutoShape 53"/>
          <p:cNvCxnSpPr>
            <a:cxnSpLocks noChangeShapeType="1"/>
          </p:cNvCxnSpPr>
          <p:nvPr/>
        </p:nvCxnSpPr>
        <p:spPr bwMode="auto">
          <a:xfrm flipH="1">
            <a:off x="1187624" y="4005064"/>
            <a:ext cx="720080" cy="409066"/>
          </a:xfrm>
          <a:prstGeom prst="straightConnector1">
            <a:avLst/>
          </a:prstGeom>
          <a:noFill/>
          <a:ln w="63500">
            <a:solidFill>
              <a:srgbClr val="F1F1F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10" name="AutoShape 56"/>
          <p:cNvCxnSpPr>
            <a:cxnSpLocks noChangeShapeType="1"/>
          </p:cNvCxnSpPr>
          <p:nvPr/>
        </p:nvCxnSpPr>
        <p:spPr bwMode="auto">
          <a:xfrm flipH="1" flipV="1">
            <a:off x="5364088" y="3284984"/>
            <a:ext cx="627898" cy="468052"/>
          </a:xfrm>
          <a:prstGeom prst="straightConnector1">
            <a:avLst/>
          </a:prstGeom>
          <a:noFill/>
          <a:ln w="63500">
            <a:solidFill>
              <a:srgbClr val="3ABC78"/>
            </a:solidFill>
            <a:round/>
            <a:headEnd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33" name="AutoShape 58"/>
          <p:cNvSpPr>
            <a:spLocks noChangeArrowheads="1"/>
          </p:cNvSpPr>
          <p:nvPr/>
        </p:nvSpPr>
        <p:spPr bwMode="auto">
          <a:xfrm>
            <a:off x="4644008" y="2276872"/>
            <a:ext cx="819837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Search for shoulder bag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134" name="AutoShape 58"/>
          <p:cNvSpPr>
            <a:spLocks noChangeArrowheads="1"/>
          </p:cNvSpPr>
          <p:nvPr/>
        </p:nvSpPr>
        <p:spPr bwMode="auto">
          <a:xfrm>
            <a:off x="6948264" y="1268760"/>
            <a:ext cx="819837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Size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135" name="AutoShape 58"/>
          <p:cNvSpPr>
            <a:spLocks noChangeArrowheads="1"/>
          </p:cNvSpPr>
          <p:nvPr/>
        </p:nvSpPr>
        <p:spPr bwMode="auto">
          <a:xfrm>
            <a:off x="5984411" y="1749834"/>
            <a:ext cx="819837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price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136" name="AutoShape 58"/>
          <p:cNvSpPr>
            <a:spLocks noChangeArrowheads="1"/>
          </p:cNvSpPr>
          <p:nvPr/>
        </p:nvSpPr>
        <p:spPr bwMode="auto">
          <a:xfrm>
            <a:off x="7928627" y="2780928"/>
            <a:ext cx="819837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brand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142" name="AutoShape 58"/>
          <p:cNvSpPr>
            <a:spLocks noChangeArrowheads="1"/>
          </p:cNvSpPr>
          <p:nvPr/>
        </p:nvSpPr>
        <p:spPr bwMode="auto">
          <a:xfrm>
            <a:off x="7884368" y="1749834"/>
            <a:ext cx="819837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materials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143" name="AutoShape 58"/>
          <p:cNvSpPr>
            <a:spLocks noChangeArrowheads="1"/>
          </p:cNvSpPr>
          <p:nvPr/>
        </p:nvSpPr>
        <p:spPr bwMode="auto">
          <a:xfrm>
            <a:off x="6948264" y="3140968"/>
            <a:ext cx="819837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weight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144" name="AutoShape 58"/>
          <p:cNvSpPr>
            <a:spLocks noChangeArrowheads="1"/>
          </p:cNvSpPr>
          <p:nvPr/>
        </p:nvSpPr>
        <p:spPr bwMode="auto">
          <a:xfrm>
            <a:off x="6948264" y="2276872"/>
            <a:ext cx="819837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features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145" name="AutoShape 58"/>
          <p:cNvSpPr>
            <a:spLocks noChangeArrowheads="1"/>
          </p:cNvSpPr>
          <p:nvPr/>
        </p:nvSpPr>
        <p:spPr bwMode="auto">
          <a:xfrm>
            <a:off x="6012160" y="2780928"/>
            <a:ext cx="819837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Type of closure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146" name="AutoShape 58"/>
          <p:cNvSpPr>
            <a:spLocks noChangeArrowheads="1"/>
          </p:cNvSpPr>
          <p:nvPr/>
        </p:nvSpPr>
        <p:spPr bwMode="auto">
          <a:xfrm>
            <a:off x="4355976" y="3717032"/>
            <a:ext cx="819837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Photos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147" name="AutoShape 58"/>
          <p:cNvSpPr>
            <a:spLocks noChangeArrowheads="1"/>
          </p:cNvSpPr>
          <p:nvPr/>
        </p:nvSpPr>
        <p:spPr bwMode="auto">
          <a:xfrm>
            <a:off x="7884368" y="2276872"/>
            <a:ext cx="819837" cy="527038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Reviews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model elements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106271-ACC8-46FB-ABC3-2EF86CF4B3C3}" type="datetime9">
              <a:rPr lang="en-US" smtClean="0"/>
              <a:pPr>
                <a:defRPr/>
              </a:pPr>
              <a:t>1/23/2014 4:11:30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acme travel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D980A35-6BF4-449A-A86B-20174B102B7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395536" y="1268760"/>
            <a:ext cx="288000" cy="576000"/>
            <a:chOff x="5148064" y="1772816"/>
            <a:chExt cx="1656184" cy="3312352"/>
          </a:xfrm>
          <a:solidFill>
            <a:srgbClr val="3ABC78"/>
          </a:solidFill>
        </p:grpSpPr>
        <p:sp>
          <p:nvSpPr>
            <p:cNvPr id="15" name="Rectangle 75"/>
            <p:cNvSpPr>
              <a:spLocks noChangeArrowheads="1"/>
            </p:cNvSpPr>
            <p:nvPr/>
          </p:nvSpPr>
          <p:spPr bwMode="auto">
            <a:xfrm>
              <a:off x="5148064" y="4257064"/>
              <a:ext cx="1656184" cy="8280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" name="Oval 76"/>
            <p:cNvSpPr>
              <a:spLocks noChangeArrowheads="1"/>
            </p:cNvSpPr>
            <p:nvPr/>
          </p:nvSpPr>
          <p:spPr bwMode="auto">
            <a:xfrm>
              <a:off x="5148064" y="1772816"/>
              <a:ext cx="1656184" cy="16561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" name="Oval 77"/>
            <p:cNvSpPr>
              <a:spLocks noChangeArrowheads="1"/>
            </p:cNvSpPr>
            <p:nvPr/>
          </p:nvSpPr>
          <p:spPr bwMode="auto">
            <a:xfrm>
              <a:off x="5148064" y="3428992"/>
              <a:ext cx="1656184" cy="16561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8" name="AutoShape 74"/>
          <p:cNvSpPr>
            <a:spLocks noChangeArrowheads="1"/>
          </p:cNvSpPr>
          <p:nvPr/>
        </p:nvSpPr>
        <p:spPr bwMode="auto">
          <a:xfrm>
            <a:off x="1619688" y="1268728"/>
            <a:ext cx="576064" cy="576064"/>
          </a:xfrm>
          <a:custGeom>
            <a:avLst/>
            <a:gdLst>
              <a:gd name="T0" fmla="*/ 218070 w 21600"/>
              <a:gd name="T1" fmla="*/ 66389 h 21600"/>
              <a:gd name="T2" fmla="*/ 18976 w 21600"/>
              <a:gd name="T3" fmla="*/ 114300 h 21600"/>
              <a:gd name="T4" fmla="*/ 183610 w 21600"/>
              <a:gd name="T5" fmla="*/ 82296 h 21600"/>
              <a:gd name="T6" fmla="*/ 21611 w 21600"/>
              <a:gd name="T7" fmla="*/ 223023 h 21600"/>
              <a:gd name="T8" fmla="*/ 16267 w 21600"/>
              <a:gd name="T9" fmla="*/ 155988 h 21600"/>
              <a:gd name="T10" fmla="*/ 83301 w 21600"/>
              <a:gd name="T11" fmla="*/ 150654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6120" y="16289"/>
                </a:moveTo>
                <a:cubicBezTo>
                  <a:pt x="7425" y="17402"/>
                  <a:pt x="9084" y="18014"/>
                  <a:pt x="10800" y="18014"/>
                </a:cubicBezTo>
                <a:cubicBezTo>
                  <a:pt x="14784" y="18014"/>
                  <a:pt x="18014" y="14784"/>
                  <a:pt x="18014" y="10800"/>
                </a:cubicBezTo>
                <a:cubicBezTo>
                  <a:pt x="18014" y="6815"/>
                  <a:pt x="14784" y="3586"/>
                  <a:pt x="10800" y="3586"/>
                </a:cubicBezTo>
                <a:cubicBezTo>
                  <a:pt x="6815" y="3586"/>
                  <a:pt x="3586" y="6815"/>
                  <a:pt x="3586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8231" y="21600"/>
                  <a:pt x="5747" y="20684"/>
                  <a:pt x="3793" y="19018"/>
                </a:cubicBezTo>
                <a:lnTo>
                  <a:pt x="2042" y="21073"/>
                </a:lnTo>
                <a:lnTo>
                  <a:pt x="1537" y="14739"/>
                </a:lnTo>
                <a:lnTo>
                  <a:pt x="7871" y="14235"/>
                </a:lnTo>
                <a:lnTo>
                  <a:pt x="6120" y="16289"/>
                </a:lnTo>
                <a:close/>
              </a:path>
            </a:pathLst>
          </a:custGeom>
          <a:solidFill>
            <a:srgbClr val="3ABC7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Oval 66"/>
          <p:cNvSpPr>
            <a:spLocks noChangeArrowheads="1"/>
          </p:cNvSpPr>
          <p:nvPr/>
        </p:nvSpPr>
        <p:spPr bwMode="auto">
          <a:xfrm>
            <a:off x="3131904" y="1268760"/>
            <a:ext cx="576000" cy="576000"/>
          </a:xfrm>
          <a:prstGeom prst="ellipse">
            <a:avLst/>
          </a:prstGeom>
          <a:solidFill>
            <a:srgbClr val="3ABC78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endParaRPr lang="en-US" sz="1000" b="1" u="none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>
            <a:off x="2395612" y="2383160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r>
              <a:rPr lang="en-US" sz="900" b="1" u="none" dirty="0">
                <a:solidFill>
                  <a:schemeClr val="hlink"/>
                </a:solidFill>
                <a:latin typeface="Helvetica" pitchFamily="-112" charset="0"/>
              </a:rPr>
              <a:t>Confirmation</a:t>
            </a:r>
          </a:p>
        </p:txBody>
      </p:sp>
      <p:cxnSp>
        <p:nvCxnSpPr>
          <p:cNvPr id="21" name="AutoShape 55"/>
          <p:cNvCxnSpPr>
            <a:cxnSpLocks noChangeShapeType="1"/>
            <a:stCxn id="22" idx="3"/>
            <a:endCxn id="20" idx="1"/>
          </p:cNvCxnSpPr>
          <p:nvPr/>
        </p:nvCxnSpPr>
        <p:spPr bwMode="auto">
          <a:xfrm>
            <a:off x="1463056" y="2726060"/>
            <a:ext cx="932556" cy="0"/>
          </a:xfrm>
          <a:prstGeom prst="straightConnector1">
            <a:avLst/>
          </a:prstGeom>
          <a:noFill/>
          <a:ln w="63500">
            <a:solidFill>
              <a:srgbClr val="3ABC78"/>
            </a:solidFill>
            <a:round/>
            <a:headEnd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58"/>
          <p:cNvSpPr>
            <a:spLocks noChangeArrowheads="1"/>
          </p:cNvSpPr>
          <p:nvPr/>
        </p:nvSpPr>
        <p:spPr bwMode="auto">
          <a:xfrm>
            <a:off x="396256" y="2383160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>
                <a:solidFill>
                  <a:schemeClr val="hlink"/>
                </a:solidFill>
                <a:latin typeface="Helvetica" pitchFamily="-112" charset="0"/>
              </a:rPr>
              <a:t>Book tickets</a:t>
            </a:r>
          </a:p>
        </p:txBody>
      </p:sp>
      <p:cxnSp>
        <p:nvCxnSpPr>
          <p:cNvPr id="23" name="AutoShape 68"/>
          <p:cNvCxnSpPr>
            <a:cxnSpLocks noChangeShapeType="1"/>
            <a:stCxn id="20" idx="3"/>
          </p:cNvCxnSpPr>
          <p:nvPr/>
        </p:nvCxnSpPr>
        <p:spPr bwMode="auto">
          <a:xfrm>
            <a:off x="3462412" y="2726136"/>
            <a:ext cx="317500" cy="1516"/>
          </a:xfrm>
          <a:prstGeom prst="straightConnector1">
            <a:avLst/>
          </a:prstGeom>
          <a:noFill/>
          <a:ln w="63500">
            <a:solidFill>
              <a:srgbClr val="3ABC78"/>
            </a:solidFill>
            <a:round/>
            <a:headEnd/>
            <a:tailEnd type="triangl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1" name="Oval 66"/>
          <p:cNvSpPr>
            <a:spLocks noChangeArrowheads="1"/>
          </p:cNvSpPr>
          <p:nvPr/>
        </p:nvSpPr>
        <p:spPr bwMode="auto">
          <a:xfrm>
            <a:off x="852736" y="3509392"/>
            <a:ext cx="2438400" cy="2438400"/>
          </a:xfrm>
          <a:prstGeom prst="ellipse">
            <a:avLst/>
          </a:prstGeom>
          <a:solidFill>
            <a:srgbClr val="3ABC78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endParaRPr lang="en-US" sz="1000" b="1" u="none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32" name="Oval 67"/>
          <p:cNvSpPr>
            <a:spLocks noChangeArrowheads="1"/>
          </p:cNvSpPr>
          <p:nvPr/>
        </p:nvSpPr>
        <p:spPr bwMode="auto">
          <a:xfrm>
            <a:off x="928936" y="3585592"/>
            <a:ext cx="2286000" cy="2286000"/>
          </a:xfrm>
          <a:prstGeom prst="ellipse">
            <a:avLst/>
          </a:prstGeom>
          <a:noFill/>
          <a:ln w="63500">
            <a:solidFill>
              <a:srgbClr val="F1F1F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6DCCF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endParaRPr lang="en-US" sz="1000" b="1" u="none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33" name="AutoShape 6"/>
          <p:cNvSpPr>
            <a:spLocks noChangeArrowheads="1"/>
          </p:cNvSpPr>
          <p:nvPr/>
        </p:nvSpPr>
        <p:spPr bwMode="auto">
          <a:xfrm>
            <a:off x="395536" y="4423792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>
                <a:solidFill>
                  <a:schemeClr val="hlink"/>
                </a:solidFill>
                <a:latin typeface="Helvetica" pitchFamily="-112" charset="0"/>
              </a:rPr>
              <a:t>Date / time</a:t>
            </a:r>
          </a:p>
        </p:txBody>
      </p:sp>
      <p:sp>
        <p:nvSpPr>
          <p:cNvPr id="34" name="AutoShape 7"/>
          <p:cNvSpPr>
            <a:spLocks noChangeArrowheads="1"/>
          </p:cNvSpPr>
          <p:nvPr/>
        </p:nvSpPr>
        <p:spPr bwMode="auto">
          <a:xfrm>
            <a:off x="2681536" y="4423792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>
                <a:solidFill>
                  <a:schemeClr val="hlink"/>
                </a:solidFill>
                <a:latin typeface="Helvetica" pitchFamily="-112" charset="0"/>
              </a:rPr>
              <a:t>Price</a:t>
            </a:r>
          </a:p>
        </p:txBody>
      </p:sp>
      <p:sp>
        <p:nvSpPr>
          <p:cNvPr id="35" name="AutoShape 46"/>
          <p:cNvSpPr>
            <a:spLocks noChangeArrowheads="1"/>
          </p:cNvSpPr>
          <p:nvPr/>
        </p:nvSpPr>
        <p:spPr bwMode="auto">
          <a:xfrm>
            <a:off x="1538536" y="3356992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>
                <a:solidFill>
                  <a:schemeClr val="hlink"/>
                </a:solidFill>
                <a:latin typeface="Helvetica" pitchFamily="-112" charset="0"/>
              </a:rPr>
              <a:t>Departure airport</a:t>
            </a:r>
          </a:p>
        </p:txBody>
      </p:sp>
      <p:sp>
        <p:nvSpPr>
          <p:cNvPr id="36" name="AutoShape 47"/>
          <p:cNvSpPr>
            <a:spLocks noChangeArrowheads="1"/>
          </p:cNvSpPr>
          <p:nvPr/>
        </p:nvSpPr>
        <p:spPr bwMode="auto">
          <a:xfrm>
            <a:off x="1538536" y="5414392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>
                <a:solidFill>
                  <a:schemeClr val="hlink"/>
                </a:solidFill>
                <a:latin typeface="Helvetica" pitchFamily="-112" charset="0"/>
              </a:rPr>
              <a:t>Specifics</a:t>
            </a:r>
          </a:p>
        </p:txBody>
      </p:sp>
      <p:cxnSp>
        <p:nvCxnSpPr>
          <p:cNvPr id="37" name="AutoShape 52"/>
          <p:cNvCxnSpPr>
            <a:cxnSpLocks noChangeShapeType="1"/>
            <a:stCxn id="33" idx="3"/>
            <a:endCxn id="34" idx="1"/>
          </p:cNvCxnSpPr>
          <p:nvPr/>
        </p:nvCxnSpPr>
        <p:spPr bwMode="auto">
          <a:xfrm>
            <a:off x="1494086" y="4766692"/>
            <a:ext cx="1155700" cy="0"/>
          </a:xfrm>
          <a:prstGeom prst="straightConnector1">
            <a:avLst/>
          </a:prstGeom>
          <a:noFill/>
          <a:ln w="63500">
            <a:solidFill>
              <a:srgbClr val="F1F1F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" name="AutoShape 53"/>
          <p:cNvCxnSpPr>
            <a:cxnSpLocks noChangeShapeType="1"/>
            <a:stCxn id="35" idx="2"/>
            <a:endCxn id="36" idx="0"/>
          </p:cNvCxnSpPr>
          <p:nvPr/>
        </p:nvCxnSpPr>
        <p:spPr bwMode="auto">
          <a:xfrm>
            <a:off x="2071936" y="4074542"/>
            <a:ext cx="0" cy="1308100"/>
          </a:xfrm>
          <a:prstGeom prst="straightConnector1">
            <a:avLst/>
          </a:prstGeom>
          <a:noFill/>
          <a:ln w="63500">
            <a:solidFill>
              <a:srgbClr val="F1F1F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grpSp>
        <p:nvGrpSpPr>
          <p:cNvPr id="6" name="Group 5"/>
          <p:cNvGrpSpPr/>
          <p:nvPr/>
        </p:nvGrpSpPr>
        <p:grpSpPr>
          <a:xfrm>
            <a:off x="4475584" y="4569294"/>
            <a:ext cx="1752600" cy="1524002"/>
            <a:chOff x="5627712" y="2337046"/>
            <a:chExt cx="1752600" cy="1524002"/>
          </a:xfrm>
        </p:grpSpPr>
        <p:sp>
          <p:nvSpPr>
            <p:cNvPr id="39" name="Line 72"/>
            <p:cNvSpPr>
              <a:spLocks noChangeShapeType="1"/>
            </p:cNvSpPr>
            <p:nvPr/>
          </p:nvSpPr>
          <p:spPr bwMode="auto">
            <a:xfrm>
              <a:off x="7380312" y="2337046"/>
              <a:ext cx="0" cy="1524002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" name="Rectangle 73"/>
            <p:cNvSpPr>
              <a:spLocks noChangeArrowheads="1"/>
            </p:cNvSpPr>
            <p:nvPr/>
          </p:nvSpPr>
          <p:spPr bwMode="auto">
            <a:xfrm>
              <a:off x="5627712" y="3022847"/>
              <a:ext cx="16764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/>
            <a:p>
              <a:pPr algn="r">
                <a:spcBef>
                  <a:spcPct val="50000"/>
                </a:spcBef>
                <a:buFont typeface="Arial" charset="0"/>
                <a:buNone/>
              </a:pPr>
              <a:r>
                <a:rPr lang="en-US" sz="900" u="none" dirty="0" smtClean="0">
                  <a:solidFill>
                    <a:schemeClr val="folHlink"/>
                  </a:solidFill>
                  <a:latin typeface="Helvetica" pitchFamily="-112" charset="0"/>
                </a:rPr>
                <a:t>Note </a:t>
              </a:r>
              <a:r>
                <a:rPr lang="en-US" sz="900" u="none" dirty="0" err="1" smtClean="0">
                  <a:solidFill>
                    <a:schemeClr val="folHlink"/>
                  </a:solidFill>
                  <a:latin typeface="Helvetica" pitchFamily="-112" charset="0"/>
                </a:rPr>
                <a:t>note</a:t>
              </a:r>
              <a:r>
                <a:rPr lang="en-US" sz="900" u="none" dirty="0" smtClean="0">
                  <a:solidFill>
                    <a:schemeClr val="folHlink"/>
                  </a:solidFill>
                  <a:latin typeface="Helvetica" pitchFamily="-112" charset="0"/>
                </a:rPr>
                <a:t> </a:t>
              </a:r>
              <a:r>
                <a:rPr lang="en-US" sz="900" u="none" dirty="0" err="1" smtClean="0">
                  <a:solidFill>
                    <a:schemeClr val="folHlink"/>
                  </a:solidFill>
                  <a:latin typeface="Helvetica" pitchFamily="-112" charset="0"/>
                </a:rPr>
                <a:t>note</a:t>
              </a:r>
              <a:r>
                <a:rPr lang="en-US" sz="900" u="none" dirty="0" smtClean="0">
                  <a:solidFill>
                    <a:schemeClr val="folHlink"/>
                  </a:solidFill>
                  <a:latin typeface="Helvetica" pitchFamily="-112" charset="0"/>
                </a:rPr>
                <a:t> </a:t>
              </a:r>
              <a:r>
                <a:rPr lang="en-US" sz="900" u="none" dirty="0" err="1" smtClean="0">
                  <a:solidFill>
                    <a:schemeClr val="folHlink"/>
                  </a:solidFill>
                  <a:latin typeface="Helvetica" pitchFamily="-112" charset="0"/>
                </a:rPr>
                <a:t>note</a:t>
              </a:r>
              <a:r>
                <a:rPr lang="en-US" sz="900" u="none" dirty="0" smtClean="0">
                  <a:solidFill>
                    <a:schemeClr val="folHlink"/>
                  </a:solidFill>
                  <a:latin typeface="Helvetica" pitchFamily="-112" charset="0"/>
                </a:rPr>
                <a:t>  </a:t>
              </a:r>
              <a:r>
                <a:rPr lang="en-US" sz="900" u="none" dirty="0" err="1" smtClean="0">
                  <a:solidFill>
                    <a:schemeClr val="folHlink"/>
                  </a:solidFill>
                  <a:latin typeface="Helvetica" pitchFamily="-112" charset="0"/>
                </a:rPr>
                <a:t>note</a:t>
              </a:r>
              <a:r>
                <a:rPr lang="en-US" sz="900" u="none" dirty="0" smtClean="0">
                  <a:solidFill>
                    <a:schemeClr val="folHlink"/>
                  </a:solidFill>
                  <a:latin typeface="Helvetica" pitchFamily="-112" charset="0"/>
                </a:rPr>
                <a:t> </a:t>
              </a:r>
              <a:r>
                <a:rPr lang="en-US" sz="900" u="none" dirty="0" err="1" smtClean="0">
                  <a:solidFill>
                    <a:schemeClr val="folHlink"/>
                  </a:solidFill>
                  <a:latin typeface="Helvetica" pitchFamily="-112" charset="0"/>
                </a:rPr>
                <a:t>note</a:t>
              </a:r>
              <a:r>
                <a:rPr lang="en-US" sz="900" u="none" dirty="0" smtClean="0">
                  <a:solidFill>
                    <a:schemeClr val="folHlink"/>
                  </a:solidFill>
                  <a:latin typeface="Helvetica" pitchFamily="-112" charset="0"/>
                </a:rPr>
                <a:t> </a:t>
              </a:r>
              <a:r>
                <a:rPr lang="en-US" sz="900" u="none" dirty="0" err="1" smtClean="0">
                  <a:solidFill>
                    <a:schemeClr val="folHlink"/>
                  </a:solidFill>
                  <a:latin typeface="Helvetica" pitchFamily="-112" charset="0"/>
                </a:rPr>
                <a:t>note</a:t>
              </a:r>
              <a:r>
                <a:rPr lang="en-US" sz="900" u="none" dirty="0" smtClean="0">
                  <a:solidFill>
                    <a:schemeClr val="folHlink"/>
                  </a:solidFill>
                  <a:latin typeface="Helvetica" pitchFamily="-112" charset="0"/>
                </a:rPr>
                <a:t> </a:t>
              </a:r>
              <a:r>
                <a:rPr lang="en-US" sz="900" u="none" dirty="0" err="1" smtClean="0">
                  <a:solidFill>
                    <a:schemeClr val="folHlink"/>
                  </a:solidFill>
                  <a:latin typeface="Helvetica" pitchFamily="-112" charset="0"/>
                </a:rPr>
                <a:t>note</a:t>
              </a:r>
              <a:r>
                <a:rPr lang="en-US" sz="900" u="none" dirty="0" smtClean="0">
                  <a:solidFill>
                    <a:schemeClr val="folHlink"/>
                  </a:solidFill>
                  <a:latin typeface="Helvetica" pitchFamily="-112" charset="0"/>
                </a:rPr>
                <a:t> </a:t>
              </a:r>
              <a:r>
                <a:rPr lang="en-US" sz="900" u="none" dirty="0" err="1" smtClean="0">
                  <a:solidFill>
                    <a:schemeClr val="folHlink"/>
                  </a:solidFill>
                  <a:latin typeface="Helvetica" pitchFamily="-112" charset="0"/>
                </a:rPr>
                <a:t>note</a:t>
              </a:r>
              <a:endParaRPr lang="en-US" sz="900" u="none" dirty="0">
                <a:solidFill>
                  <a:schemeClr val="folHlink"/>
                </a:solidFill>
                <a:latin typeface="Helvetica" pitchFamily="-112" charset="0"/>
              </a:endParaRPr>
            </a:p>
          </p:txBody>
        </p:sp>
      </p:grpSp>
      <p:sp>
        <p:nvSpPr>
          <p:cNvPr id="45" name="Rectangle 61"/>
          <p:cNvSpPr>
            <a:spLocks noChangeArrowheads="1"/>
          </p:cNvSpPr>
          <p:nvPr/>
        </p:nvSpPr>
        <p:spPr bwMode="auto">
          <a:xfrm>
            <a:off x="4595191" y="3068960"/>
            <a:ext cx="137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900" i="1" u="none" dirty="0" smtClean="0">
                <a:solidFill>
                  <a:schemeClr val="folHlink"/>
                </a:solidFill>
                <a:latin typeface="Helvetica" pitchFamily="-112" charset="0"/>
              </a:rPr>
              <a:t>“Quote from a participant interviewed during research”</a:t>
            </a:r>
            <a:endParaRPr lang="en-US" sz="900" i="1" u="none" dirty="0">
              <a:solidFill>
                <a:schemeClr val="folHlink"/>
              </a:solidFill>
              <a:latin typeface="Helvetica" pitchFamily="-112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95295" y="1022270"/>
            <a:ext cx="2667000" cy="1524000"/>
            <a:chOff x="4595295" y="1022270"/>
            <a:chExt cx="2667000" cy="1524000"/>
          </a:xfrm>
        </p:grpSpPr>
        <p:sp>
          <p:nvSpPr>
            <p:cNvPr id="47" name="Rectangle 84"/>
            <p:cNvSpPr>
              <a:spLocks noChangeArrowheads="1"/>
            </p:cNvSpPr>
            <p:nvPr/>
          </p:nvSpPr>
          <p:spPr bwMode="auto">
            <a:xfrm rot="108083">
              <a:off x="4595295" y="1022270"/>
              <a:ext cx="26670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algn="ctr" rotWithShape="0">
                <a:schemeClr val="bg2"/>
              </a:outerShdw>
            </a:effectLst>
            <a:extLst>
              <a:ext uri="{91240B29-F687-4F45-9708-019B960494DF}">
                <a14:hiddenLine xmlns="" xmlns:a14="http://schemas.microsoft.com/office/drawing/2010/main" w="9525">
                  <a:solidFill>
                    <a:srgbClr val="CCCCCC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" name="Rectangle 85"/>
            <p:cNvSpPr>
              <a:spLocks noChangeArrowheads="1"/>
            </p:cNvSpPr>
            <p:nvPr/>
          </p:nvSpPr>
          <p:spPr bwMode="auto">
            <a:xfrm rot="108083">
              <a:off x="4671495" y="1098470"/>
              <a:ext cx="2514600" cy="137160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9" name="Rectangle 86"/>
            <p:cNvSpPr>
              <a:spLocks noChangeArrowheads="1"/>
            </p:cNvSpPr>
            <p:nvPr/>
          </p:nvSpPr>
          <p:spPr bwMode="auto">
            <a:xfrm rot="108083">
              <a:off x="4748034" y="1153112"/>
              <a:ext cx="990600" cy="1219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GB" sz="1100" u="none" dirty="0" smtClean="0">
                  <a:solidFill>
                    <a:schemeClr val="tx1">
                      <a:lumMod val="75000"/>
                    </a:schemeClr>
                  </a:solidFill>
                </a:rPr>
                <a:t>Image of </a:t>
              </a:r>
            </a:p>
            <a:p>
              <a:pPr algn="ctr"/>
              <a:r>
                <a:rPr lang="en-GB" sz="1100" u="none" dirty="0" smtClean="0">
                  <a:solidFill>
                    <a:schemeClr val="tx1">
                      <a:lumMod val="75000"/>
                    </a:schemeClr>
                  </a:solidFill>
                </a:rPr>
                <a:t>participant </a:t>
              </a:r>
            </a:p>
            <a:p>
              <a:pPr algn="ctr"/>
              <a:r>
                <a:rPr lang="en-GB" sz="1100" u="none" dirty="0" smtClean="0">
                  <a:solidFill>
                    <a:schemeClr val="tx1">
                      <a:lumMod val="75000"/>
                    </a:schemeClr>
                  </a:solidFill>
                </a:rPr>
                <a:t>in user </a:t>
              </a:r>
            </a:p>
            <a:p>
              <a:pPr algn="ctr"/>
              <a:r>
                <a:rPr lang="en-GB" sz="1100" u="none" dirty="0" smtClean="0">
                  <a:solidFill>
                    <a:schemeClr val="tx1">
                      <a:lumMod val="75000"/>
                    </a:schemeClr>
                  </a:solidFill>
                </a:rPr>
                <a:t>research</a:t>
              </a:r>
              <a:endParaRPr lang="en-GB" sz="1100" u="none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50" name="Rectangle 87"/>
            <p:cNvSpPr>
              <a:spLocks noChangeArrowheads="1"/>
            </p:cNvSpPr>
            <p:nvPr/>
          </p:nvSpPr>
          <p:spPr bwMode="auto">
            <a:xfrm rot="108083">
              <a:off x="5814231" y="1191437"/>
              <a:ext cx="1295400" cy="121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en-US" sz="1200" b="1" u="none" dirty="0" smtClean="0">
                  <a:latin typeface="Helvetica" pitchFamily="-112" charset="0"/>
                </a:rPr>
                <a:t>Name</a:t>
              </a:r>
              <a:r>
                <a:rPr lang="en-US" sz="1200" u="none" dirty="0" smtClean="0">
                  <a:latin typeface="Helvetica" pitchFamily="-112" charset="0"/>
                </a:rPr>
                <a:t>, Age</a:t>
              </a:r>
              <a:endParaRPr lang="en-US" sz="900" u="none" dirty="0">
                <a:latin typeface="Helvetica" pitchFamily="-112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900" b="1" i="1" u="none" dirty="0" smtClean="0">
                  <a:latin typeface="Helvetica" pitchFamily="-112" charset="0"/>
                </a:rPr>
                <a:t>Quote from user research</a:t>
              </a:r>
              <a:endParaRPr lang="en-US" sz="900" u="none" dirty="0">
                <a:latin typeface="Helvetica" pitchFamily="-112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900" u="none" dirty="0">
                  <a:latin typeface="Helvetica" pitchFamily="-112" charset="0"/>
                </a:rPr>
                <a:t>Must </a:t>
              </a:r>
              <a:r>
                <a:rPr lang="en-US" sz="900" u="none" dirty="0" smtClean="0">
                  <a:latin typeface="Helvetica" pitchFamily="-112" charset="0"/>
                </a:rPr>
                <a:t>have…</a:t>
              </a:r>
              <a:endParaRPr lang="en-US" sz="900" u="none" dirty="0">
                <a:latin typeface="Helvetica" pitchFamily="-112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02643012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333333"/>
      </a:dk1>
      <a:lt1>
        <a:srgbClr val="FFFFFF"/>
      </a:lt1>
      <a:dk2>
        <a:srgbClr val="666666"/>
      </a:dk2>
      <a:lt2>
        <a:srgbClr val="808080"/>
      </a:lt2>
      <a:accent1>
        <a:srgbClr val="CCCCCC"/>
      </a:accent1>
      <a:accent2>
        <a:srgbClr val="999999"/>
      </a:accent2>
      <a:accent3>
        <a:srgbClr val="FFFFFF"/>
      </a:accent3>
      <a:accent4>
        <a:srgbClr val="2A2A2A"/>
      </a:accent4>
      <a:accent5>
        <a:srgbClr val="E2E2E2"/>
      </a:accent5>
      <a:accent6>
        <a:srgbClr val="8A8A8A"/>
      </a:accent6>
      <a:hlink>
        <a:srgbClr val="666666"/>
      </a:hlink>
      <a:folHlink>
        <a:srgbClr val="999999"/>
      </a:folHlink>
    </a:clrScheme>
    <a:fontScheme name="Blank Presentation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7607</TotalTime>
  <Words>314</Words>
  <Application>Microsoft Office PowerPoint</Application>
  <PresentationFormat>On-screen Show (4:3)</PresentationFormat>
  <Paragraphs>61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Document title which really could be very long indeed and needs lots of space</vt:lpstr>
      <vt:lpstr>Goal: Buy a functional and high quality camera bag</vt:lpstr>
      <vt:lpstr>Task model elements</vt:lpstr>
    </vt:vector>
  </TitlesOfParts>
  <Company>Richard Caddick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Brophy</dc:creator>
  <cp:lastModifiedBy>Gregory Brophy</cp:lastModifiedBy>
  <cp:revision>128</cp:revision>
  <dcterms:created xsi:type="dcterms:W3CDTF">2011-01-22T16:36:24Z</dcterms:created>
  <dcterms:modified xsi:type="dcterms:W3CDTF">2014-01-23T23:04:01Z</dcterms:modified>
</cp:coreProperties>
</file>