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31" r:id="rId1"/>
    <p:sldMasterId id="2147483805" r:id="rId2"/>
    <p:sldMasterId id="2147483648" r:id="rId3"/>
    <p:sldMasterId id="2147483807" r:id="rId4"/>
    <p:sldMasterId id="2147483809" r:id="rId5"/>
    <p:sldMasterId id="2147483811" r:id="rId6"/>
  </p:sldMasterIdLst>
  <p:notesMasterIdLst>
    <p:notesMasterId r:id="rId34"/>
  </p:notesMasterIdLst>
  <p:handoutMasterIdLst>
    <p:handoutMasterId r:id="rId35"/>
  </p:handoutMasterIdLst>
  <p:sldIdLst>
    <p:sldId id="362" r:id="rId7"/>
    <p:sldId id="493" r:id="rId8"/>
    <p:sldId id="496" r:id="rId9"/>
    <p:sldId id="521" r:id="rId10"/>
    <p:sldId id="518" r:id="rId11"/>
    <p:sldId id="497" r:id="rId12"/>
    <p:sldId id="520" r:id="rId13"/>
    <p:sldId id="519" r:id="rId14"/>
    <p:sldId id="510" r:id="rId15"/>
    <p:sldId id="509" r:id="rId16"/>
    <p:sldId id="513" r:id="rId17"/>
    <p:sldId id="517" r:id="rId18"/>
    <p:sldId id="478" r:id="rId19"/>
    <p:sldId id="418" r:id="rId20"/>
    <p:sldId id="511" r:id="rId21"/>
    <p:sldId id="428" r:id="rId22"/>
    <p:sldId id="494" r:id="rId23"/>
    <p:sldId id="498" r:id="rId24"/>
    <p:sldId id="512" r:id="rId25"/>
    <p:sldId id="506" r:id="rId26"/>
    <p:sldId id="505" r:id="rId27"/>
    <p:sldId id="507" r:id="rId28"/>
    <p:sldId id="508" r:id="rId29"/>
    <p:sldId id="423" r:id="rId30"/>
    <p:sldId id="460" r:id="rId31"/>
    <p:sldId id="459" r:id="rId32"/>
    <p:sldId id="461" r:id="rId3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ED0D"/>
    <a:srgbClr val="FF21AD"/>
    <a:srgbClr val="01FF7B"/>
    <a:srgbClr val="A0A0A0"/>
    <a:srgbClr val="00D9FF"/>
    <a:srgbClr val="36FA79"/>
    <a:srgbClr val="F832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0" autoAdjust="0"/>
    <p:restoredTop sz="84994" autoAdjust="0"/>
  </p:normalViewPr>
  <p:slideViewPr>
    <p:cSldViewPr snapToGrid="0" snapToObjects="1">
      <p:cViewPr>
        <p:scale>
          <a:sx n="150" d="100"/>
          <a:sy n="150" d="100"/>
        </p:scale>
        <p:origin x="-960"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0" d="100"/>
          <a:sy n="80" d="100"/>
        </p:scale>
        <p:origin x="-197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slide" Target="slides/slide27.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ECE3721-A1B9-49B0-A55F-EADB276122F2}" type="datetimeFigureOut">
              <a:rPr lang="en-US"/>
              <a:pPr>
                <a:defRPr/>
              </a:pPr>
              <a:t>12/3/12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1F42923-D769-455C-AD70-FDE0148DB10B}" type="slidenum">
              <a:rPr lang="en-US"/>
              <a:pPr>
                <a:defRPr/>
              </a:pPr>
              <a:t>‹#›</a:t>
            </a:fld>
            <a:endParaRPr lang="en-US"/>
          </a:p>
        </p:txBody>
      </p:sp>
    </p:spTree>
    <p:extLst>
      <p:ext uri="{BB962C8B-B14F-4D97-AF65-F5344CB8AC3E}">
        <p14:creationId xmlns:p14="http://schemas.microsoft.com/office/powerpoint/2010/main" val="1301136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93C164D-F78A-4D0D-899B-EC36A099A097}" type="datetimeFigureOut">
              <a:rPr lang="en-US"/>
              <a:pPr>
                <a:defRPr/>
              </a:pPr>
              <a:t>12/3/12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C3F67CE-5936-4595-8A11-03BE10BAC949}" type="slidenum">
              <a:rPr lang="en-US"/>
              <a:pPr>
                <a:defRPr/>
              </a:pPr>
              <a:t>‹#›</a:t>
            </a:fld>
            <a:endParaRPr lang="en-US"/>
          </a:p>
        </p:txBody>
      </p:sp>
    </p:spTree>
    <p:extLst>
      <p:ext uri="{BB962C8B-B14F-4D97-AF65-F5344CB8AC3E}">
        <p14:creationId xmlns:p14="http://schemas.microsoft.com/office/powerpoint/2010/main" val="456494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B559A51-B9B1-4763-AACC-D7B73AFE8806}" type="slidenum">
              <a:rPr lang="en-US" smtClean="0">
                <a:solidFill>
                  <a:prstClr val="black"/>
                </a:solidFill>
              </a:rPr>
              <a:pPr>
                <a:defRPr/>
              </a:pPr>
              <a:t>2</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B559A51-B9B1-4763-AACC-D7B73AFE8806}"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B559A51-B9B1-4763-AACC-D7B73AFE8806}"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206F821-8956-4BD6-A8BD-5F2AF5DCD164}" type="slidenum">
              <a:rPr lang="en-US" smtClean="0"/>
              <a:pPr>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B559A51-B9B1-4763-AACC-D7B73AFE8806}"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B559A51-B9B1-4763-AACC-D7B73AFE8806}" type="slidenum">
              <a:rPr lang="en-US" smtClean="0"/>
              <a:pPr>
                <a:defRPr/>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B559A51-B9B1-4763-AACC-D7B73AFE8806}" type="slidenum">
              <a:rPr lang="en-US" smtClean="0"/>
              <a:pPr>
                <a:defRPr/>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B559A51-B9B1-4763-AACC-D7B73AFE8806}" type="slidenum">
              <a:rPr lang="en-US" smtClean="0"/>
              <a:pPr>
                <a:defRPr/>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B559A51-B9B1-4763-AACC-D7B73AFE8806}" type="slidenum">
              <a:rPr lang="en-US" smtClean="0"/>
              <a:pPr>
                <a:defRPr/>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B559A51-B9B1-4763-AACC-D7B73AFE8806}" type="slidenum">
              <a:rPr lang="en-US" smtClean="0"/>
              <a:pPr>
                <a:defRPr/>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B559A51-B9B1-4763-AACC-D7B73AFE8806}" type="slidenum">
              <a:rPr lang="en-US" smtClean="0"/>
              <a:pPr>
                <a:defRPr/>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B559A51-B9B1-4763-AACC-D7B73AFE8806}"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B559A51-B9B1-4763-AACC-D7B73AFE8806}" type="slidenum">
              <a:rPr lang="en-US" smtClean="0"/>
              <a:pPr>
                <a:defRPr/>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B559A51-B9B1-4763-AACC-D7B73AFE8806}" type="slidenum">
              <a:rPr lang="en-US" smtClean="0"/>
              <a:pPr>
                <a:defRPr/>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B559A51-B9B1-4763-AACC-D7B73AFE8806}"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B559A51-B9B1-4763-AACC-D7B73AFE8806}"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B559A51-B9B1-4763-AACC-D7B73AFE8806}"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B559A51-B9B1-4763-AACC-D7B73AFE8806}"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B559A51-B9B1-4763-AACC-D7B73AFE8806}"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B559A51-B9B1-4763-AACC-D7B73AFE8806}"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B559A51-B9B1-4763-AACC-D7B73AFE8806}"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66423"/>
            <a:ext cx="8229600" cy="457188"/>
          </a:xfrm>
        </p:spPr>
        <p:txBody>
          <a:bodyPr anchorCtr="0">
            <a:noAutofit/>
          </a:bodyPr>
          <a:lstStyle>
            <a:lvl1pPr>
              <a:defRPr sz="2800"/>
            </a:lvl1pPr>
          </a:lstStyle>
          <a:p>
            <a:r>
              <a:rPr lang="en-US" dirty="0" smtClean="0"/>
              <a:t>Click to edit Master title style</a:t>
            </a:r>
            <a:endParaRPr lang="en-US" dirty="0"/>
          </a:p>
        </p:txBody>
      </p:sp>
      <p:sp>
        <p:nvSpPr>
          <p:cNvPr id="4" name="Text Placeholder 6"/>
          <p:cNvSpPr>
            <a:spLocks noGrp="1"/>
          </p:cNvSpPr>
          <p:nvPr>
            <p:ph type="body" sz="quarter" idx="11"/>
          </p:nvPr>
        </p:nvSpPr>
        <p:spPr>
          <a:xfrm>
            <a:off x="452589" y="2499627"/>
            <a:ext cx="8234212" cy="1337110"/>
          </a:xfrm>
          <a:prstGeom prst="rect">
            <a:avLst/>
          </a:prstGeom>
        </p:spPr>
        <p:txBody>
          <a:bodyPr>
            <a:normAutofit/>
          </a:bodyPr>
          <a:lstStyle>
            <a:lvl1pPr marL="0" indent="0">
              <a:spcBef>
                <a:spcPts val="0"/>
              </a:spcBef>
              <a:buNone/>
              <a:defRPr sz="2400" b="1" i="0" cap="all" baseline="0">
                <a:solidFill>
                  <a:srgbClr val="A0A0A0"/>
                </a:solidFill>
                <a:latin typeface="Helvetica"/>
                <a:cs typeface="Helvetica"/>
              </a:defRPr>
            </a:lvl1pPr>
            <a:lvl2pPr marL="457200" indent="0">
              <a:spcBef>
                <a:spcPts val="0"/>
              </a:spcBef>
              <a:buNone/>
              <a:defRPr b="1"/>
            </a:lvl2pPr>
            <a:lvl3pPr marL="914400" indent="0">
              <a:spcBef>
                <a:spcPts val="0"/>
              </a:spcBef>
              <a:buNone/>
              <a:defRPr b="1"/>
            </a:lvl3pPr>
            <a:lvl4pPr marL="1371600" indent="0">
              <a:spcBef>
                <a:spcPts val="0"/>
              </a:spcBef>
              <a:buNone/>
              <a:defRPr b="1"/>
            </a:lvl4pPr>
            <a:lvl5pPr marL="1828800" indent="0">
              <a:spcBef>
                <a:spcPts val="0"/>
              </a:spcBef>
              <a:buNone/>
              <a:defRPr b="1"/>
            </a:lvl5pPr>
          </a:lstStyle>
          <a:p>
            <a:pPr lvl="0"/>
            <a:r>
              <a:rPr lang="en-US"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199" y="173042"/>
            <a:ext cx="7042727" cy="482744"/>
          </a:xfrm>
        </p:spPr>
        <p:txBody>
          <a:body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457200" y="1681015"/>
            <a:ext cx="8418513" cy="4525385"/>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452588" y="1002176"/>
            <a:ext cx="8418513" cy="614188"/>
          </a:xfrm>
        </p:spPr>
        <p:txBody>
          <a:bodyPr>
            <a:normAutofit/>
          </a:bodyPr>
          <a:lstStyle>
            <a:lvl1pPr marL="0" indent="0">
              <a:spcBef>
                <a:spcPts val="0"/>
              </a:spcBef>
              <a:buNone/>
              <a:defRPr sz="2200" b="1" i="0" cap="none" baseline="0">
                <a:solidFill>
                  <a:srgbClr val="00D9FF"/>
                </a:solidFill>
                <a:latin typeface="Helvetica"/>
                <a:cs typeface="Helvetica"/>
              </a:defRPr>
            </a:lvl1pPr>
            <a:lvl2pPr marL="457200" indent="0">
              <a:spcBef>
                <a:spcPts val="0"/>
              </a:spcBef>
              <a:buNone/>
              <a:defRPr b="1"/>
            </a:lvl2pPr>
            <a:lvl3pPr marL="914400" indent="0">
              <a:spcBef>
                <a:spcPts val="0"/>
              </a:spcBef>
              <a:buNone/>
              <a:defRPr b="1"/>
            </a:lvl3pPr>
            <a:lvl4pPr marL="1371600" indent="0">
              <a:spcBef>
                <a:spcPts val="0"/>
              </a:spcBef>
              <a:buNone/>
              <a:defRPr b="1"/>
            </a:lvl4pPr>
            <a:lvl5pPr marL="1828800" indent="0">
              <a:spcBef>
                <a:spcPts val="0"/>
              </a:spcBef>
              <a:buNone/>
              <a:defRPr b="1"/>
            </a:lvl5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with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6"/>
          <p:cNvSpPr>
            <a:spLocks noGrp="1"/>
          </p:cNvSpPr>
          <p:nvPr>
            <p:ph type="body" sz="quarter" idx="10"/>
          </p:nvPr>
        </p:nvSpPr>
        <p:spPr>
          <a:xfrm>
            <a:off x="4724397" y="1828791"/>
            <a:ext cx="4087092" cy="4525385"/>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452588" y="1002176"/>
            <a:ext cx="8418513" cy="614188"/>
          </a:xfrm>
        </p:spPr>
        <p:txBody>
          <a:bodyPr rtlCol="0">
            <a:normAutofit/>
          </a:bodyPr>
          <a:lstStyle>
            <a:lvl1pPr>
              <a:buNone/>
              <a:defRPr lang="en-US" sz="2200" b="1" i="0" cap="none" baseline="0" dirty="0" smtClean="0">
                <a:solidFill>
                  <a:srgbClr val="00D9FF"/>
                </a:solidFill>
                <a:latin typeface="Helvetica"/>
                <a:cs typeface="Helvetica"/>
              </a:defRPr>
            </a:lvl1pPr>
          </a:lstStyle>
          <a:p>
            <a:pPr lvl="0"/>
            <a:r>
              <a:rPr lang="en-US" dirty="0" smtClean="0"/>
              <a:t>Click to edit Master text styles</a:t>
            </a:r>
          </a:p>
        </p:txBody>
      </p:sp>
      <p:sp>
        <p:nvSpPr>
          <p:cNvPr id="5" name="Text Placeholder 6"/>
          <p:cNvSpPr>
            <a:spLocks noGrp="1"/>
          </p:cNvSpPr>
          <p:nvPr>
            <p:ph type="body" sz="quarter" idx="12"/>
          </p:nvPr>
        </p:nvSpPr>
        <p:spPr>
          <a:xfrm>
            <a:off x="461824" y="1833415"/>
            <a:ext cx="4087092" cy="4525385"/>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with white text box">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srcRect/>
          <a:stretch>
            <a:fillRect/>
          </a:stretch>
        </p:blipFill>
        <p:spPr bwMode="auto">
          <a:xfrm>
            <a:off x="438150" y="1069975"/>
            <a:ext cx="8450263" cy="557212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Programming Slide">
    <p:spTree>
      <p:nvGrpSpPr>
        <p:cNvPr id="1" name=""/>
        <p:cNvGrpSpPr/>
        <p:nvPr/>
      </p:nvGrpSpPr>
      <p:grpSpPr>
        <a:xfrm>
          <a:off x="0" y="0"/>
          <a:ext cx="0" cy="0"/>
          <a:chOff x="0" y="0"/>
          <a:chExt cx="0" cy="0"/>
        </a:xfrm>
      </p:grpSpPr>
      <p:pic>
        <p:nvPicPr>
          <p:cNvPr id="4" name="Picture 2" descr="tv_frame.png"/>
          <p:cNvPicPr>
            <a:picLocks noChangeAspect="1"/>
          </p:cNvPicPr>
          <p:nvPr userDrawn="1"/>
        </p:nvPicPr>
        <p:blipFill>
          <a:blip r:embed="rId2"/>
          <a:srcRect/>
          <a:stretch>
            <a:fillRect/>
          </a:stretch>
        </p:blipFill>
        <p:spPr bwMode="auto">
          <a:xfrm>
            <a:off x="1806575" y="1082675"/>
            <a:ext cx="5599113" cy="350202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54182" y="4658153"/>
            <a:ext cx="8164945" cy="1169987"/>
          </a:xfrm>
        </p:spPr>
        <p:txBody>
          <a:bodyPr>
            <a:normAutofit/>
          </a:bodyPr>
          <a:lstStyle>
            <a:lvl1pPr marL="0" indent="0" algn="ctr">
              <a:buNone/>
              <a:defRPr sz="2000"/>
            </a:lvl1pPr>
          </a:lstStyle>
          <a:p>
            <a:pPr lvl="0"/>
            <a:r>
              <a:rPr lang="en-US" dirty="0"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199" y="173042"/>
            <a:ext cx="7042727" cy="482744"/>
          </a:xfrm>
        </p:spPr>
        <p:txBody>
          <a:body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457200" y="1681015"/>
            <a:ext cx="8418513" cy="4525385"/>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452588" y="1002176"/>
            <a:ext cx="8418513" cy="614188"/>
          </a:xfrm>
        </p:spPr>
        <p:txBody>
          <a:bodyPr>
            <a:normAutofit/>
          </a:bodyPr>
          <a:lstStyle>
            <a:lvl1pPr marL="0" indent="0">
              <a:spcBef>
                <a:spcPts val="0"/>
              </a:spcBef>
              <a:buNone/>
              <a:defRPr sz="2200" b="1" i="0" cap="none" baseline="0">
                <a:solidFill>
                  <a:srgbClr val="FFED0D"/>
                </a:solidFill>
                <a:latin typeface="Helvetica"/>
                <a:cs typeface="Helvetica"/>
              </a:defRPr>
            </a:lvl1pPr>
            <a:lvl2pPr marL="457200" indent="0">
              <a:spcBef>
                <a:spcPts val="0"/>
              </a:spcBef>
              <a:buNone/>
              <a:defRPr b="1"/>
            </a:lvl2pPr>
            <a:lvl3pPr marL="914400" indent="0">
              <a:spcBef>
                <a:spcPts val="0"/>
              </a:spcBef>
              <a:buNone/>
              <a:defRPr b="1"/>
            </a:lvl3pPr>
            <a:lvl4pPr marL="1371600" indent="0">
              <a:spcBef>
                <a:spcPts val="0"/>
              </a:spcBef>
              <a:buNone/>
              <a:defRPr b="1"/>
            </a:lvl4pPr>
            <a:lvl5pPr marL="1828800" indent="0">
              <a:spcBef>
                <a:spcPts val="0"/>
              </a:spcBef>
              <a:buNone/>
              <a:defRPr b="1"/>
            </a:lvl5pPr>
          </a:lstStyle>
          <a:p>
            <a:pPr lvl="0"/>
            <a:r>
              <a:rPr lang="en-US" dirty="0"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199" y="173042"/>
            <a:ext cx="7042727" cy="482744"/>
          </a:xfrm>
        </p:spPr>
        <p:txBody>
          <a:body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457200" y="1681015"/>
            <a:ext cx="8418513" cy="4525385"/>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452588" y="1002176"/>
            <a:ext cx="8418513" cy="614188"/>
          </a:xfrm>
        </p:spPr>
        <p:txBody>
          <a:bodyPr>
            <a:normAutofit/>
          </a:bodyPr>
          <a:lstStyle>
            <a:lvl1pPr marL="0" indent="0">
              <a:spcBef>
                <a:spcPts val="0"/>
              </a:spcBef>
              <a:buNone/>
              <a:defRPr sz="2200" b="1" i="0" cap="none" baseline="0">
                <a:solidFill>
                  <a:srgbClr val="01FF7B"/>
                </a:solidFill>
                <a:latin typeface="Helvetica"/>
                <a:cs typeface="Helvetica"/>
              </a:defRPr>
            </a:lvl1pPr>
            <a:lvl2pPr marL="457200" indent="0">
              <a:spcBef>
                <a:spcPts val="0"/>
              </a:spcBef>
              <a:buNone/>
              <a:defRPr b="1"/>
            </a:lvl2pPr>
            <a:lvl3pPr marL="914400" indent="0">
              <a:spcBef>
                <a:spcPts val="0"/>
              </a:spcBef>
              <a:buNone/>
              <a:defRPr b="1"/>
            </a:lvl3pPr>
            <a:lvl4pPr marL="1371600" indent="0">
              <a:spcBef>
                <a:spcPts val="0"/>
              </a:spcBef>
              <a:buNone/>
              <a:defRPr b="1"/>
            </a:lvl4pPr>
            <a:lvl5pPr marL="1828800" indent="0">
              <a:spcBef>
                <a:spcPts val="0"/>
              </a:spcBef>
              <a:buNone/>
              <a:defRPr b="1"/>
            </a:lvl5pPr>
          </a:lstStyle>
          <a:p>
            <a:pPr lvl="0"/>
            <a:r>
              <a:rPr lang="en-US" dirty="0"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ue 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199" y="173042"/>
            <a:ext cx="7042727" cy="482744"/>
          </a:xfrm>
        </p:spPr>
        <p:txBody>
          <a:body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457200" y="1681015"/>
            <a:ext cx="8418513" cy="4525385"/>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452588" y="1002176"/>
            <a:ext cx="8418513" cy="614188"/>
          </a:xfrm>
        </p:spPr>
        <p:txBody>
          <a:bodyPr>
            <a:normAutofit/>
          </a:bodyPr>
          <a:lstStyle>
            <a:lvl1pPr marL="0" indent="0">
              <a:spcBef>
                <a:spcPts val="0"/>
              </a:spcBef>
              <a:buNone/>
              <a:defRPr sz="2200" b="1" i="0" cap="none" baseline="0">
                <a:solidFill>
                  <a:srgbClr val="FF21AD"/>
                </a:solidFill>
                <a:latin typeface="Helvetica"/>
                <a:cs typeface="Helvetica"/>
              </a:defRPr>
            </a:lvl1pPr>
            <a:lvl2pPr marL="457200" indent="0">
              <a:spcBef>
                <a:spcPts val="0"/>
              </a:spcBef>
              <a:buNone/>
              <a:defRPr b="1"/>
            </a:lvl2pPr>
            <a:lvl3pPr marL="914400" indent="0">
              <a:spcBef>
                <a:spcPts val="0"/>
              </a:spcBef>
              <a:buNone/>
              <a:defRPr b="1"/>
            </a:lvl3pPr>
            <a:lvl4pPr marL="1371600" indent="0">
              <a:spcBef>
                <a:spcPts val="0"/>
              </a:spcBef>
              <a:buNone/>
              <a:defRPr b="1"/>
            </a:lvl4pPr>
            <a:lvl5pPr marL="1828800" indent="0">
              <a:spcBef>
                <a:spcPts val="0"/>
              </a:spcBef>
              <a:buNone/>
              <a:defRPr b="1"/>
            </a:lvl5pPr>
          </a:lstStyle>
          <a:p>
            <a:pPr lvl="0"/>
            <a:r>
              <a:rPr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theme" Target="../theme/theme3.xml"/><Relationship Id="rId6" Type="http://schemas.openxmlformats.org/officeDocument/2006/relationships/image" Target="../media/image4.jpeg"/><Relationship Id="rId7"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2.png"/><Relationship Id="rId1" Type="http://schemas.openxmlformats.org/officeDocument/2006/relationships/slideLayout" Target="../slideLayouts/slideLayout8.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2.png"/><Relationship Id="rId1" Type="http://schemas.openxmlformats.org/officeDocument/2006/relationships/slideLayout" Target="../slideLayouts/slideLayout9.xml"/><Relationship Id="rId2"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6925"/>
            <a:ext cx="8229600" cy="473075"/>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pic>
        <p:nvPicPr>
          <p:cNvPr id="7" name="Picture 6" descr="MC_logo.png"/>
          <p:cNvPicPr>
            <a:picLocks noChangeAspect="1"/>
          </p:cNvPicPr>
          <p:nvPr userDrawn="1"/>
        </p:nvPicPr>
        <p:blipFill>
          <a:blip r:embed="rId4"/>
          <a:stretch>
            <a:fillRect/>
          </a:stretch>
        </p:blipFill>
        <p:spPr>
          <a:xfrm>
            <a:off x="6084888" y="5405438"/>
            <a:ext cx="2619375" cy="1017587"/>
          </a:xfrm>
          <a:prstGeom prst="rect">
            <a:avLst/>
          </a:prstGeom>
          <a:effectLst>
            <a:outerShdw blurRad="50800" dist="38100" dir="2700000" algn="tl" rotWithShape="0">
              <a:srgbClr val="000000">
                <a:alpha val="43000"/>
              </a:srgbClr>
            </a:outerShdw>
          </a:effectLst>
        </p:spPr>
      </p:pic>
    </p:spTree>
  </p:cSld>
  <p:clrMap bg1="lt1" tx1="dk1" bg2="lt2" tx2="dk2" accent1="accent1" accent2="accent2" accent3="accent3" accent4="accent4" accent5="accent5" accent6="accent6" hlink="hlink" folHlink="folHlink"/>
  <p:sldLayoutIdLst>
    <p:sldLayoutId id="2147483814" r:id="rId1"/>
  </p:sldLayoutIdLst>
  <p:hf hdr="0" ftr="0" dt="0"/>
  <p:txStyles>
    <p:titleStyle>
      <a:lvl1pPr algn="l" rtl="0" eaLnBrk="0" fontAlgn="base" hangingPunct="0">
        <a:spcBef>
          <a:spcPct val="0"/>
        </a:spcBef>
        <a:spcAft>
          <a:spcPct val="0"/>
        </a:spcAft>
        <a:defRPr sz="2400" b="1" kern="1200" cap="all">
          <a:solidFill>
            <a:schemeClr val="bg1"/>
          </a:solidFill>
          <a:latin typeface="Helvetica"/>
          <a:ea typeface="+mj-ea"/>
          <a:cs typeface="Helvetica"/>
        </a:defRPr>
      </a:lvl1pPr>
      <a:lvl2pPr algn="l" rtl="0" eaLnBrk="0" fontAlgn="base" hangingPunct="0">
        <a:spcBef>
          <a:spcPct val="0"/>
        </a:spcBef>
        <a:spcAft>
          <a:spcPct val="0"/>
        </a:spcAft>
        <a:defRPr sz="2400" b="1">
          <a:solidFill>
            <a:schemeClr val="bg1"/>
          </a:solidFill>
          <a:latin typeface="Helvetica" charset="0"/>
          <a:cs typeface="Helvetica" charset="0"/>
        </a:defRPr>
      </a:lvl2pPr>
      <a:lvl3pPr algn="l" rtl="0" eaLnBrk="0" fontAlgn="base" hangingPunct="0">
        <a:spcBef>
          <a:spcPct val="0"/>
        </a:spcBef>
        <a:spcAft>
          <a:spcPct val="0"/>
        </a:spcAft>
        <a:defRPr sz="2400" b="1">
          <a:solidFill>
            <a:schemeClr val="bg1"/>
          </a:solidFill>
          <a:latin typeface="Helvetica" charset="0"/>
          <a:cs typeface="Helvetica" charset="0"/>
        </a:defRPr>
      </a:lvl3pPr>
      <a:lvl4pPr algn="l" rtl="0" eaLnBrk="0" fontAlgn="base" hangingPunct="0">
        <a:spcBef>
          <a:spcPct val="0"/>
        </a:spcBef>
        <a:spcAft>
          <a:spcPct val="0"/>
        </a:spcAft>
        <a:defRPr sz="2400" b="1">
          <a:solidFill>
            <a:schemeClr val="bg1"/>
          </a:solidFill>
          <a:latin typeface="Helvetica" charset="0"/>
          <a:cs typeface="Helvetica" charset="0"/>
        </a:defRPr>
      </a:lvl4pPr>
      <a:lvl5pPr algn="l" rtl="0" eaLnBrk="0" fontAlgn="base" hangingPunct="0">
        <a:spcBef>
          <a:spcPct val="0"/>
        </a:spcBef>
        <a:spcAft>
          <a:spcPct val="0"/>
        </a:spcAft>
        <a:defRPr sz="2400" b="1">
          <a:solidFill>
            <a:schemeClr val="bg1"/>
          </a:solidFill>
          <a:latin typeface="Helvetica" charset="0"/>
          <a:cs typeface="Helvetica" charset="0"/>
        </a:defRPr>
      </a:lvl5pPr>
      <a:lvl6pPr marL="457200" algn="l" rtl="0" fontAlgn="base">
        <a:spcBef>
          <a:spcPct val="0"/>
        </a:spcBef>
        <a:spcAft>
          <a:spcPct val="0"/>
        </a:spcAft>
        <a:defRPr sz="2400" b="1">
          <a:solidFill>
            <a:schemeClr val="bg1"/>
          </a:solidFill>
          <a:latin typeface="Futura Std Book"/>
        </a:defRPr>
      </a:lvl6pPr>
      <a:lvl7pPr marL="914400" algn="l" rtl="0" fontAlgn="base">
        <a:spcBef>
          <a:spcPct val="0"/>
        </a:spcBef>
        <a:spcAft>
          <a:spcPct val="0"/>
        </a:spcAft>
        <a:defRPr sz="2400" b="1">
          <a:solidFill>
            <a:schemeClr val="bg1"/>
          </a:solidFill>
          <a:latin typeface="Futura Std Book"/>
        </a:defRPr>
      </a:lvl7pPr>
      <a:lvl8pPr marL="1371600" algn="l" rtl="0" fontAlgn="base">
        <a:spcBef>
          <a:spcPct val="0"/>
        </a:spcBef>
        <a:spcAft>
          <a:spcPct val="0"/>
        </a:spcAft>
        <a:defRPr sz="2400" b="1">
          <a:solidFill>
            <a:schemeClr val="bg1"/>
          </a:solidFill>
          <a:latin typeface="Futura Std Book"/>
        </a:defRPr>
      </a:lvl8pPr>
      <a:lvl9pPr marL="1828800" algn="l" rtl="0" fontAlgn="base">
        <a:spcBef>
          <a:spcPct val="0"/>
        </a:spcBef>
        <a:spcAft>
          <a:spcPct val="0"/>
        </a:spcAft>
        <a:defRPr sz="2400" b="1">
          <a:solidFill>
            <a:schemeClr val="bg1"/>
          </a:solidFill>
          <a:latin typeface="Futura Std Book"/>
        </a:defRPr>
      </a:lvl9pPr>
    </p:titleStyle>
    <p:bodyStyle>
      <a:lvl1pPr marL="342900" indent="-342900" algn="l" rtl="0" eaLnBrk="0" fontAlgn="base" hangingPunct="0">
        <a:spcBef>
          <a:spcPct val="0"/>
        </a:spcBef>
        <a:spcAft>
          <a:spcPts val="300"/>
        </a:spcAft>
        <a:buFont typeface="Arial" charset="0"/>
        <a:buChar char="•"/>
        <a:defRPr sz="2400" kern="1200">
          <a:solidFill>
            <a:schemeClr val="bg1"/>
          </a:solidFill>
          <a:latin typeface="Futura Std Medium" pitchFamily="34" charset="0"/>
          <a:ea typeface="+mn-ea"/>
          <a:cs typeface="+mn-cs"/>
        </a:defRPr>
      </a:lvl1pPr>
      <a:lvl2pPr marL="742950" indent="-285750" algn="l" rtl="0" eaLnBrk="0" fontAlgn="base" hangingPunct="0">
        <a:spcBef>
          <a:spcPct val="0"/>
        </a:spcBef>
        <a:spcAft>
          <a:spcPts val="300"/>
        </a:spcAft>
        <a:buFont typeface="Arial" charset="0"/>
        <a:buChar char="–"/>
        <a:defRPr sz="2000" kern="1200">
          <a:solidFill>
            <a:schemeClr val="bg1"/>
          </a:solidFill>
          <a:latin typeface="Futura Std Medium" pitchFamily="34" charset="0"/>
          <a:ea typeface="+mn-ea"/>
          <a:cs typeface="+mn-cs"/>
        </a:defRPr>
      </a:lvl2pPr>
      <a:lvl3pPr marL="1143000" indent="-228600" algn="l" rtl="0" eaLnBrk="0" fontAlgn="base" hangingPunct="0">
        <a:spcBef>
          <a:spcPct val="0"/>
        </a:spcBef>
        <a:spcAft>
          <a:spcPts val="300"/>
        </a:spcAft>
        <a:buFont typeface="Arial" charset="0"/>
        <a:buChar char="•"/>
        <a:defRPr kern="1200">
          <a:solidFill>
            <a:schemeClr val="bg1"/>
          </a:solidFill>
          <a:latin typeface="Futura Std Medium" pitchFamily="34" charset="0"/>
          <a:ea typeface="+mn-ea"/>
          <a:cs typeface="+mn-cs"/>
        </a:defRPr>
      </a:lvl3pPr>
      <a:lvl4pPr marL="1600200" indent="-228600" algn="l" rtl="0" eaLnBrk="0" fontAlgn="base" hangingPunct="0">
        <a:spcBef>
          <a:spcPct val="0"/>
        </a:spcBef>
        <a:spcAft>
          <a:spcPts val="300"/>
        </a:spcAft>
        <a:buFont typeface="Arial" charset="0"/>
        <a:buChar char="–"/>
        <a:defRPr sz="1600" kern="1200">
          <a:solidFill>
            <a:schemeClr val="bg1"/>
          </a:solidFill>
          <a:latin typeface="Futura Std Medium" pitchFamily="34" charset="0"/>
          <a:ea typeface="+mn-ea"/>
          <a:cs typeface="+mn-cs"/>
        </a:defRPr>
      </a:lvl4pPr>
      <a:lvl5pPr marL="2057400" indent="-228600" algn="l" rtl="0" eaLnBrk="0" fontAlgn="base" hangingPunct="0">
        <a:spcBef>
          <a:spcPct val="0"/>
        </a:spcBef>
        <a:spcAft>
          <a:spcPts val="300"/>
        </a:spcAft>
        <a:buFont typeface="Arial" charset="0"/>
        <a:buChar char="»"/>
        <a:defRPr sz="1600" kern="1200">
          <a:solidFill>
            <a:schemeClr val="bg1"/>
          </a:solidFill>
          <a:latin typeface="Futura Std Medium"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7050" y="2544763"/>
            <a:ext cx="8229600" cy="820737"/>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pic>
        <p:nvPicPr>
          <p:cNvPr id="7" name="Picture 6" descr="MC_logo.png"/>
          <p:cNvPicPr>
            <a:picLocks noChangeAspect="1"/>
          </p:cNvPicPr>
          <p:nvPr userDrawn="1"/>
        </p:nvPicPr>
        <p:blipFill>
          <a:blip r:embed="rId4"/>
          <a:stretch>
            <a:fillRect/>
          </a:stretch>
        </p:blipFill>
        <p:spPr>
          <a:xfrm>
            <a:off x="7121525" y="5808663"/>
            <a:ext cx="1582738" cy="614362"/>
          </a:xfrm>
          <a:prstGeom prst="rect">
            <a:avLst/>
          </a:prstGeom>
          <a:effectLst>
            <a:outerShdw blurRad="50800" dist="38100" dir="2700000" algn="tl" rotWithShape="0">
              <a:srgbClr val="000000">
                <a:alpha val="43000"/>
              </a:srgbClr>
            </a:outerShdw>
          </a:effectLst>
        </p:spPr>
      </p:pic>
    </p:spTree>
  </p:cSld>
  <p:clrMap bg1="lt1" tx1="dk1" bg2="lt2" tx2="dk2" accent1="accent1" accent2="accent2" accent3="accent3" accent4="accent4" accent5="accent5" accent6="accent6" hlink="hlink" folHlink="folHlink"/>
  <p:sldLayoutIdLst>
    <p:sldLayoutId id="2147483815" r:id="rId1"/>
  </p:sldLayoutIdLst>
  <p:hf hdr="0" ftr="0" dt="0"/>
  <p:txStyles>
    <p:titleStyle>
      <a:lvl1pPr algn="l" rtl="0" fontAlgn="base">
        <a:spcBef>
          <a:spcPct val="0"/>
        </a:spcBef>
        <a:spcAft>
          <a:spcPct val="0"/>
        </a:spcAft>
        <a:defRPr sz="2800" b="1" kern="1200" cap="all">
          <a:solidFill>
            <a:schemeClr val="bg1"/>
          </a:solidFill>
          <a:latin typeface="Helvetica"/>
          <a:ea typeface="+mj-ea"/>
          <a:cs typeface="Helvetica"/>
        </a:defRPr>
      </a:lvl1pPr>
      <a:lvl2pPr algn="l" rtl="0" fontAlgn="base">
        <a:spcBef>
          <a:spcPct val="0"/>
        </a:spcBef>
        <a:spcAft>
          <a:spcPct val="0"/>
        </a:spcAft>
        <a:defRPr sz="2800" b="1">
          <a:solidFill>
            <a:schemeClr val="bg1"/>
          </a:solidFill>
          <a:latin typeface="Helvetica" charset="0"/>
          <a:cs typeface="Helvetica" charset="0"/>
        </a:defRPr>
      </a:lvl2pPr>
      <a:lvl3pPr algn="l" rtl="0" fontAlgn="base">
        <a:spcBef>
          <a:spcPct val="0"/>
        </a:spcBef>
        <a:spcAft>
          <a:spcPct val="0"/>
        </a:spcAft>
        <a:defRPr sz="2800" b="1">
          <a:solidFill>
            <a:schemeClr val="bg1"/>
          </a:solidFill>
          <a:latin typeface="Helvetica" charset="0"/>
          <a:cs typeface="Helvetica" charset="0"/>
        </a:defRPr>
      </a:lvl3pPr>
      <a:lvl4pPr algn="l" rtl="0" fontAlgn="base">
        <a:spcBef>
          <a:spcPct val="0"/>
        </a:spcBef>
        <a:spcAft>
          <a:spcPct val="0"/>
        </a:spcAft>
        <a:defRPr sz="2800" b="1">
          <a:solidFill>
            <a:schemeClr val="bg1"/>
          </a:solidFill>
          <a:latin typeface="Helvetica" charset="0"/>
          <a:cs typeface="Helvetica" charset="0"/>
        </a:defRPr>
      </a:lvl4pPr>
      <a:lvl5pPr algn="l" rtl="0" fontAlgn="base">
        <a:spcBef>
          <a:spcPct val="0"/>
        </a:spcBef>
        <a:spcAft>
          <a:spcPct val="0"/>
        </a:spcAft>
        <a:defRPr sz="2800" b="1">
          <a:solidFill>
            <a:schemeClr val="bg1"/>
          </a:solidFill>
          <a:latin typeface="Helvetica" charset="0"/>
          <a:cs typeface="Helvetica" charset="0"/>
        </a:defRPr>
      </a:lvl5pPr>
      <a:lvl6pPr marL="457200" algn="l" rtl="0" fontAlgn="base">
        <a:spcBef>
          <a:spcPct val="0"/>
        </a:spcBef>
        <a:spcAft>
          <a:spcPct val="0"/>
        </a:spcAft>
        <a:defRPr sz="2800" b="1">
          <a:solidFill>
            <a:schemeClr val="bg1"/>
          </a:solidFill>
          <a:latin typeface="Helvetica" charset="0"/>
          <a:cs typeface="Helvetica" charset="0"/>
        </a:defRPr>
      </a:lvl6pPr>
      <a:lvl7pPr marL="914400" algn="l" rtl="0" fontAlgn="base">
        <a:spcBef>
          <a:spcPct val="0"/>
        </a:spcBef>
        <a:spcAft>
          <a:spcPct val="0"/>
        </a:spcAft>
        <a:defRPr sz="2800" b="1">
          <a:solidFill>
            <a:schemeClr val="bg1"/>
          </a:solidFill>
          <a:latin typeface="Helvetica" charset="0"/>
          <a:cs typeface="Helvetica" charset="0"/>
        </a:defRPr>
      </a:lvl7pPr>
      <a:lvl8pPr marL="1371600" algn="l" rtl="0" fontAlgn="base">
        <a:spcBef>
          <a:spcPct val="0"/>
        </a:spcBef>
        <a:spcAft>
          <a:spcPct val="0"/>
        </a:spcAft>
        <a:defRPr sz="2800" b="1">
          <a:solidFill>
            <a:schemeClr val="bg1"/>
          </a:solidFill>
          <a:latin typeface="Helvetica" charset="0"/>
          <a:cs typeface="Helvetica" charset="0"/>
        </a:defRPr>
      </a:lvl8pPr>
      <a:lvl9pPr marL="1828800" algn="l" rtl="0" fontAlgn="base">
        <a:spcBef>
          <a:spcPct val="0"/>
        </a:spcBef>
        <a:spcAft>
          <a:spcPct val="0"/>
        </a:spcAft>
        <a:defRPr sz="2800" b="1">
          <a:solidFill>
            <a:schemeClr val="bg1"/>
          </a:solidFill>
          <a:latin typeface="Helvetica" charset="0"/>
          <a:cs typeface="Helvetica"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173038"/>
            <a:ext cx="7070725" cy="482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062038"/>
            <a:ext cx="8437563" cy="5064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5124" name="Picture 6" descr="MC_logo.png"/>
          <p:cNvPicPr>
            <a:picLocks noChangeAspect="1"/>
          </p:cNvPicPr>
          <p:nvPr userDrawn="1"/>
        </p:nvPicPr>
        <p:blipFill>
          <a:blip r:embed="rId7"/>
          <a:srcRect/>
          <a:stretch>
            <a:fillRect/>
          </a:stretch>
        </p:blipFill>
        <p:spPr bwMode="auto">
          <a:xfrm>
            <a:off x="7656513" y="133350"/>
            <a:ext cx="1317625" cy="511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7" r:id="rId1"/>
    <p:sldLayoutId id="2147483816" r:id="rId2"/>
    <p:sldLayoutId id="2147483821" r:id="rId3"/>
    <p:sldLayoutId id="2147483822" r:id="rId4"/>
  </p:sldLayoutIdLst>
  <p:timing>
    <p:tnLst>
      <p:par>
        <p:cTn xmlns:p14="http://schemas.microsoft.com/office/powerpoint/2010/main" id="1" dur="indefinite" restart="never" nodeType="tmRoot"/>
      </p:par>
    </p:tnLst>
  </p:timing>
  <p:hf hdr="0" ftr="0" dt="0"/>
  <p:txStyles>
    <p:titleStyle>
      <a:lvl1pPr algn="l" defTabSz="457200" rtl="0" eaLnBrk="0" fontAlgn="base" hangingPunct="0">
        <a:spcBef>
          <a:spcPct val="0"/>
        </a:spcBef>
        <a:spcAft>
          <a:spcPct val="0"/>
        </a:spcAft>
        <a:defRPr sz="2400" b="1" kern="1200">
          <a:solidFill>
            <a:schemeClr val="bg1"/>
          </a:solidFill>
          <a:latin typeface="Helvetica"/>
          <a:ea typeface="+mj-ea"/>
          <a:cs typeface="Helvetica"/>
        </a:defRPr>
      </a:lvl1pPr>
      <a:lvl2pPr algn="l" defTabSz="457200" rtl="0" eaLnBrk="0" fontAlgn="base" hangingPunct="0">
        <a:spcBef>
          <a:spcPct val="0"/>
        </a:spcBef>
        <a:spcAft>
          <a:spcPct val="0"/>
        </a:spcAft>
        <a:defRPr sz="2400" b="1">
          <a:solidFill>
            <a:schemeClr val="bg1"/>
          </a:solidFill>
          <a:latin typeface="Helvetica" charset="0"/>
          <a:cs typeface="Helvetica" charset="0"/>
        </a:defRPr>
      </a:lvl2pPr>
      <a:lvl3pPr algn="l" defTabSz="457200" rtl="0" eaLnBrk="0" fontAlgn="base" hangingPunct="0">
        <a:spcBef>
          <a:spcPct val="0"/>
        </a:spcBef>
        <a:spcAft>
          <a:spcPct val="0"/>
        </a:spcAft>
        <a:defRPr sz="2400" b="1">
          <a:solidFill>
            <a:schemeClr val="bg1"/>
          </a:solidFill>
          <a:latin typeface="Helvetica" charset="0"/>
          <a:cs typeface="Helvetica" charset="0"/>
        </a:defRPr>
      </a:lvl3pPr>
      <a:lvl4pPr algn="l" defTabSz="457200" rtl="0" eaLnBrk="0" fontAlgn="base" hangingPunct="0">
        <a:spcBef>
          <a:spcPct val="0"/>
        </a:spcBef>
        <a:spcAft>
          <a:spcPct val="0"/>
        </a:spcAft>
        <a:defRPr sz="2400" b="1">
          <a:solidFill>
            <a:schemeClr val="bg1"/>
          </a:solidFill>
          <a:latin typeface="Helvetica" charset="0"/>
          <a:cs typeface="Helvetica" charset="0"/>
        </a:defRPr>
      </a:lvl4pPr>
      <a:lvl5pPr algn="l" defTabSz="457200" rtl="0" eaLnBrk="0" fontAlgn="base" hangingPunct="0">
        <a:spcBef>
          <a:spcPct val="0"/>
        </a:spcBef>
        <a:spcAft>
          <a:spcPct val="0"/>
        </a:spcAft>
        <a:defRPr sz="2400" b="1">
          <a:solidFill>
            <a:schemeClr val="bg1"/>
          </a:solidFill>
          <a:latin typeface="Helvetica" charset="0"/>
          <a:cs typeface="Helvetica" charset="0"/>
        </a:defRPr>
      </a:lvl5pPr>
      <a:lvl6pPr marL="457200" algn="l" defTabSz="457200" rtl="0" fontAlgn="base">
        <a:spcBef>
          <a:spcPct val="0"/>
        </a:spcBef>
        <a:spcAft>
          <a:spcPct val="0"/>
        </a:spcAft>
        <a:defRPr sz="2400" b="1">
          <a:solidFill>
            <a:schemeClr val="bg1"/>
          </a:solidFill>
          <a:latin typeface="Futura Std Book"/>
        </a:defRPr>
      </a:lvl6pPr>
      <a:lvl7pPr marL="914400" algn="l" defTabSz="457200" rtl="0" fontAlgn="base">
        <a:spcBef>
          <a:spcPct val="0"/>
        </a:spcBef>
        <a:spcAft>
          <a:spcPct val="0"/>
        </a:spcAft>
        <a:defRPr sz="2400" b="1">
          <a:solidFill>
            <a:schemeClr val="bg1"/>
          </a:solidFill>
          <a:latin typeface="Futura Std Book"/>
        </a:defRPr>
      </a:lvl7pPr>
      <a:lvl8pPr marL="1371600" algn="l" defTabSz="457200" rtl="0" fontAlgn="base">
        <a:spcBef>
          <a:spcPct val="0"/>
        </a:spcBef>
        <a:spcAft>
          <a:spcPct val="0"/>
        </a:spcAft>
        <a:defRPr sz="2400" b="1">
          <a:solidFill>
            <a:schemeClr val="bg1"/>
          </a:solidFill>
          <a:latin typeface="Futura Std Book"/>
        </a:defRPr>
      </a:lvl8pPr>
      <a:lvl9pPr marL="1828800" algn="l" defTabSz="457200" rtl="0" fontAlgn="base">
        <a:spcBef>
          <a:spcPct val="0"/>
        </a:spcBef>
        <a:spcAft>
          <a:spcPct val="0"/>
        </a:spcAft>
        <a:defRPr sz="2400" b="1">
          <a:solidFill>
            <a:schemeClr val="bg1"/>
          </a:solidFill>
          <a:latin typeface="Futura Std Book"/>
        </a:defRPr>
      </a:lvl9pPr>
    </p:titleStyle>
    <p:bodyStyle>
      <a:lvl1pPr marL="342900" indent="-342900" algn="l" defTabSz="457200" rtl="0" eaLnBrk="0" fontAlgn="base" hangingPunct="0">
        <a:spcBef>
          <a:spcPct val="0"/>
        </a:spcBef>
        <a:spcAft>
          <a:spcPts val="300"/>
        </a:spcAft>
        <a:buFont typeface="Arial" charset="0"/>
        <a:buChar char="•"/>
        <a:defRPr sz="2000" kern="1200">
          <a:solidFill>
            <a:schemeClr val="bg1"/>
          </a:solidFill>
          <a:latin typeface="Helvetica"/>
          <a:ea typeface="+mn-ea"/>
          <a:cs typeface="Helvetica"/>
        </a:defRPr>
      </a:lvl1pPr>
      <a:lvl2pPr marL="742950" indent="-285750" algn="l" defTabSz="457200" rtl="0" eaLnBrk="0" fontAlgn="base" hangingPunct="0">
        <a:spcBef>
          <a:spcPct val="0"/>
        </a:spcBef>
        <a:spcAft>
          <a:spcPts val="300"/>
        </a:spcAft>
        <a:buFont typeface="Arial" charset="0"/>
        <a:buChar char="–"/>
        <a:defRPr sz="2000" kern="1200">
          <a:solidFill>
            <a:schemeClr val="bg1"/>
          </a:solidFill>
          <a:latin typeface="Helvetica"/>
          <a:ea typeface="+mn-ea"/>
          <a:cs typeface="Helvetica"/>
        </a:defRPr>
      </a:lvl2pPr>
      <a:lvl3pPr marL="1143000" indent="-228600" algn="l" defTabSz="457200" rtl="0" eaLnBrk="0" fontAlgn="base" hangingPunct="0">
        <a:spcBef>
          <a:spcPct val="0"/>
        </a:spcBef>
        <a:spcAft>
          <a:spcPts val="300"/>
        </a:spcAft>
        <a:buFont typeface="Arial" charset="0"/>
        <a:buChar char="•"/>
        <a:defRPr kern="1200">
          <a:solidFill>
            <a:schemeClr val="bg1"/>
          </a:solidFill>
          <a:latin typeface="Helvetica"/>
          <a:ea typeface="+mn-ea"/>
          <a:cs typeface="Helvetica"/>
        </a:defRPr>
      </a:lvl3pPr>
      <a:lvl4pPr marL="1600200" indent="-228600" algn="l" defTabSz="457200" rtl="0" eaLnBrk="0" fontAlgn="base" hangingPunct="0">
        <a:spcBef>
          <a:spcPct val="0"/>
        </a:spcBef>
        <a:spcAft>
          <a:spcPts val="300"/>
        </a:spcAft>
        <a:buFont typeface="Arial" charset="0"/>
        <a:buChar char="–"/>
        <a:defRPr kern="1200">
          <a:solidFill>
            <a:schemeClr val="bg1"/>
          </a:solidFill>
          <a:latin typeface="Helvetica"/>
          <a:ea typeface="+mn-ea"/>
          <a:cs typeface="Helvetica"/>
        </a:defRPr>
      </a:lvl4pPr>
      <a:lvl5pPr marL="2057400" indent="-228600" algn="l" defTabSz="457200" rtl="0" eaLnBrk="0" fontAlgn="base" hangingPunct="0">
        <a:spcBef>
          <a:spcPct val="0"/>
        </a:spcBef>
        <a:spcAft>
          <a:spcPts val="300"/>
        </a:spcAft>
        <a:buFont typeface="Arial" charset="0"/>
        <a:buChar char="»"/>
        <a:defRPr sz="1600" kern="1200">
          <a:solidFill>
            <a:schemeClr val="bg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173038"/>
            <a:ext cx="7070725" cy="482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457200" y="1062038"/>
            <a:ext cx="8437563" cy="5064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44" name="Picture 6" descr="MC_logo.png"/>
          <p:cNvPicPr>
            <a:picLocks noChangeAspect="1"/>
          </p:cNvPicPr>
          <p:nvPr userDrawn="1"/>
        </p:nvPicPr>
        <p:blipFill>
          <a:blip r:embed="rId4"/>
          <a:srcRect/>
          <a:stretch>
            <a:fillRect/>
          </a:stretch>
        </p:blipFill>
        <p:spPr bwMode="auto">
          <a:xfrm>
            <a:off x="7656513" y="133350"/>
            <a:ext cx="1317625" cy="511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8" r:id="rId1"/>
  </p:sldLayoutIdLst>
  <p:timing>
    <p:tnLst>
      <p:par>
        <p:cTn xmlns:p14="http://schemas.microsoft.com/office/powerpoint/2010/main" id="1" dur="indefinite" restart="never" nodeType="tmRoot"/>
      </p:par>
    </p:tnLst>
  </p:timing>
  <p:hf hdr="0" ftr="0" dt="0"/>
  <p:txStyles>
    <p:titleStyle>
      <a:lvl1pPr algn="l" defTabSz="457200" rtl="0" eaLnBrk="0" fontAlgn="base" hangingPunct="0">
        <a:spcBef>
          <a:spcPct val="0"/>
        </a:spcBef>
        <a:spcAft>
          <a:spcPct val="0"/>
        </a:spcAft>
        <a:defRPr sz="2400" b="1" kern="1200">
          <a:solidFill>
            <a:schemeClr val="bg1"/>
          </a:solidFill>
          <a:latin typeface="Helvetica"/>
          <a:ea typeface="+mj-ea"/>
          <a:cs typeface="Helvetica"/>
        </a:defRPr>
      </a:lvl1pPr>
      <a:lvl2pPr algn="l" defTabSz="457200" rtl="0" eaLnBrk="0" fontAlgn="base" hangingPunct="0">
        <a:spcBef>
          <a:spcPct val="0"/>
        </a:spcBef>
        <a:spcAft>
          <a:spcPct val="0"/>
        </a:spcAft>
        <a:defRPr sz="2400" b="1">
          <a:solidFill>
            <a:schemeClr val="bg1"/>
          </a:solidFill>
          <a:latin typeface="Helvetica" charset="0"/>
          <a:cs typeface="Helvetica" charset="0"/>
        </a:defRPr>
      </a:lvl2pPr>
      <a:lvl3pPr algn="l" defTabSz="457200" rtl="0" eaLnBrk="0" fontAlgn="base" hangingPunct="0">
        <a:spcBef>
          <a:spcPct val="0"/>
        </a:spcBef>
        <a:spcAft>
          <a:spcPct val="0"/>
        </a:spcAft>
        <a:defRPr sz="2400" b="1">
          <a:solidFill>
            <a:schemeClr val="bg1"/>
          </a:solidFill>
          <a:latin typeface="Helvetica" charset="0"/>
          <a:cs typeface="Helvetica" charset="0"/>
        </a:defRPr>
      </a:lvl3pPr>
      <a:lvl4pPr algn="l" defTabSz="457200" rtl="0" eaLnBrk="0" fontAlgn="base" hangingPunct="0">
        <a:spcBef>
          <a:spcPct val="0"/>
        </a:spcBef>
        <a:spcAft>
          <a:spcPct val="0"/>
        </a:spcAft>
        <a:defRPr sz="2400" b="1">
          <a:solidFill>
            <a:schemeClr val="bg1"/>
          </a:solidFill>
          <a:latin typeface="Helvetica" charset="0"/>
          <a:cs typeface="Helvetica" charset="0"/>
        </a:defRPr>
      </a:lvl4pPr>
      <a:lvl5pPr algn="l" defTabSz="457200" rtl="0" eaLnBrk="0" fontAlgn="base" hangingPunct="0">
        <a:spcBef>
          <a:spcPct val="0"/>
        </a:spcBef>
        <a:spcAft>
          <a:spcPct val="0"/>
        </a:spcAft>
        <a:defRPr sz="2400" b="1">
          <a:solidFill>
            <a:schemeClr val="bg1"/>
          </a:solidFill>
          <a:latin typeface="Helvetica" charset="0"/>
          <a:cs typeface="Helvetica" charset="0"/>
        </a:defRPr>
      </a:lvl5pPr>
      <a:lvl6pPr marL="457200" algn="l" defTabSz="457200" rtl="0" fontAlgn="base">
        <a:spcBef>
          <a:spcPct val="0"/>
        </a:spcBef>
        <a:spcAft>
          <a:spcPct val="0"/>
        </a:spcAft>
        <a:defRPr sz="2400" b="1">
          <a:solidFill>
            <a:schemeClr val="bg1"/>
          </a:solidFill>
          <a:latin typeface="Futura Std Book"/>
        </a:defRPr>
      </a:lvl6pPr>
      <a:lvl7pPr marL="914400" algn="l" defTabSz="457200" rtl="0" fontAlgn="base">
        <a:spcBef>
          <a:spcPct val="0"/>
        </a:spcBef>
        <a:spcAft>
          <a:spcPct val="0"/>
        </a:spcAft>
        <a:defRPr sz="2400" b="1">
          <a:solidFill>
            <a:schemeClr val="bg1"/>
          </a:solidFill>
          <a:latin typeface="Futura Std Book"/>
        </a:defRPr>
      </a:lvl7pPr>
      <a:lvl8pPr marL="1371600" algn="l" defTabSz="457200" rtl="0" fontAlgn="base">
        <a:spcBef>
          <a:spcPct val="0"/>
        </a:spcBef>
        <a:spcAft>
          <a:spcPct val="0"/>
        </a:spcAft>
        <a:defRPr sz="2400" b="1">
          <a:solidFill>
            <a:schemeClr val="bg1"/>
          </a:solidFill>
          <a:latin typeface="Futura Std Book"/>
        </a:defRPr>
      </a:lvl8pPr>
      <a:lvl9pPr marL="1828800" algn="l" defTabSz="457200" rtl="0" fontAlgn="base">
        <a:spcBef>
          <a:spcPct val="0"/>
        </a:spcBef>
        <a:spcAft>
          <a:spcPct val="0"/>
        </a:spcAft>
        <a:defRPr sz="2400" b="1">
          <a:solidFill>
            <a:schemeClr val="bg1"/>
          </a:solidFill>
          <a:latin typeface="Futura Std Book"/>
        </a:defRPr>
      </a:lvl9pPr>
    </p:titleStyle>
    <p:bodyStyle>
      <a:lvl1pPr marL="342900" indent="-342900" algn="l" defTabSz="457200" rtl="0" eaLnBrk="0" fontAlgn="base" hangingPunct="0">
        <a:spcBef>
          <a:spcPct val="0"/>
        </a:spcBef>
        <a:spcAft>
          <a:spcPts val="300"/>
        </a:spcAft>
        <a:buFont typeface="Arial" charset="0"/>
        <a:buChar char="•"/>
        <a:defRPr sz="2000" kern="1200">
          <a:solidFill>
            <a:schemeClr val="bg1"/>
          </a:solidFill>
          <a:latin typeface="Helvetica"/>
          <a:ea typeface="+mn-ea"/>
          <a:cs typeface="Helvetica"/>
        </a:defRPr>
      </a:lvl1pPr>
      <a:lvl2pPr marL="742950" indent="-285750" algn="l" defTabSz="457200" rtl="0" eaLnBrk="0" fontAlgn="base" hangingPunct="0">
        <a:spcBef>
          <a:spcPct val="0"/>
        </a:spcBef>
        <a:spcAft>
          <a:spcPts val="300"/>
        </a:spcAft>
        <a:buFont typeface="Arial" charset="0"/>
        <a:buChar char="–"/>
        <a:defRPr sz="2000" kern="1200">
          <a:solidFill>
            <a:schemeClr val="bg1"/>
          </a:solidFill>
          <a:latin typeface="Helvetica"/>
          <a:ea typeface="+mn-ea"/>
          <a:cs typeface="Helvetica"/>
        </a:defRPr>
      </a:lvl2pPr>
      <a:lvl3pPr marL="1143000" indent="-228600" algn="l" defTabSz="457200" rtl="0" eaLnBrk="0" fontAlgn="base" hangingPunct="0">
        <a:spcBef>
          <a:spcPct val="0"/>
        </a:spcBef>
        <a:spcAft>
          <a:spcPts val="300"/>
        </a:spcAft>
        <a:buFont typeface="Arial" charset="0"/>
        <a:buChar char="•"/>
        <a:defRPr kern="1200">
          <a:solidFill>
            <a:schemeClr val="bg1"/>
          </a:solidFill>
          <a:latin typeface="Helvetica"/>
          <a:ea typeface="+mn-ea"/>
          <a:cs typeface="Helvetica"/>
        </a:defRPr>
      </a:lvl3pPr>
      <a:lvl4pPr marL="1600200" indent="-228600" algn="l" defTabSz="457200" rtl="0" eaLnBrk="0" fontAlgn="base" hangingPunct="0">
        <a:spcBef>
          <a:spcPct val="0"/>
        </a:spcBef>
        <a:spcAft>
          <a:spcPts val="300"/>
        </a:spcAft>
        <a:buFont typeface="Arial" charset="0"/>
        <a:buChar char="–"/>
        <a:defRPr kern="1200">
          <a:solidFill>
            <a:schemeClr val="bg1"/>
          </a:solidFill>
          <a:latin typeface="Helvetica"/>
          <a:ea typeface="+mn-ea"/>
          <a:cs typeface="Helvetica"/>
        </a:defRPr>
      </a:lvl4pPr>
      <a:lvl5pPr marL="2057400" indent="-228600" algn="l" defTabSz="457200" rtl="0" eaLnBrk="0" fontAlgn="base" hangingPunct="0">
        <a:spcBef>
          <a:spcPct val="0"/>
        </a:spcBef>
        <a:spcAft>
          <a:spcPts val="300"/>
        </a:spcAft>
        <a:buFont typeface="Arial" charset="0"/>
        <a:buChar char="»"/>
        <a:defRPr sz="1600" kern="1200">
          <a:solidFill>
            <a:schemeClr val="bg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173038"/>
            <a:ext cx="7070725" cy="482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Text Placeholder 2"/>
          <p:cNvSpPr>
            <a:spLocks noGrp="1"/>
          </p:cNvSpPr>
          <p:nvPr>
            <p:ph type="body" idx="1"/>
          </p:nvPr>
        </p:nvSpPr>
        <p:spPr bwMode="auto">
          <a:xfrm>
            <a:off x="457200" y="1062038"/>
            <a:ext cx="8437563" cy="5064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2292" name="Picture 6" descr="MC_logo.png"/>
          <p:cNvPicPr>
            <a:picLocks noChangeAspect="1"/>
          </p:cNvPicPr>
          <p:nvPr userDrawn="1"/>
        </p:nvPicPr>
        <p:blipFill>
          <a:blip r:embed="rId4"/>
          <a:srcRect/>
          <a:stretch>
            <a:fillRect/>
          </a:stretch>
        </p:blipFill>
        <p:spPr bwMode="auto">
          <a:xfrm>
            <a:off x="7656513" y="133350"/>
            <a:ext cx="1317625" cy="511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9" r:id="rId1"/>
  </p:sldLayoutIdLst>
  <p:timing>
    <p:tnLst>
      <p:par>
        <p:cTn xmlns:p14="http://schemas.microsoft.com/office/powerpoint/2010/main" id="1" dur="indefinite" restart="never" nodeType="tmRoot"/>
      </p:par>
    </p:tnLst>
  </p:timing>
  <p:hf hdr="0" ftr="0" dt="0"/>
  <p:txStyles>
    <p:titleStyle>
      <a:lvl1pPr algn="l" defTabSz="457200" rtl="0" eaLnBrk="0" fontAlgn="base" hangingPunct="0">
        <a:spcBef>
          <a:spcPct val="0"/>
        </a:spcBef>
        <a:spcAft>
          <a:spcPct val="0"/>
        </a:spcAft>
        <a:defRPr sz="2400" b="1" kern="1200">
          <a:solidFill>
            <a:schemeClr val="bg1"/>
          </a:solidFill>
          <a:latin typeface="Helvetica"/>
          <a:ea typeface="+mj-ea"/>
          <a:cs typeface="Helvetica"/>
        </a:defRPr>
      </a:lvl1pPr>
      <a:lvl2pPr algn="l" defTabSz="457200" rtl="0" eaLnBrk="0" fontAlgn="base" hangingPunct="0">
        <a:spcBef>
          <a:spcPct val="0"/>
        </a:spcBef>
        <a:spcAft>
          <a:spcPct val="0"/>
        </a:spcAft>
        <a:defRPr sz="2400" b="1">
          <a:solidFill>
            <a:schemeClr val="bg1"/>
          </a:solidFill>
          <a:latin typeface="Helvetica" charset="0"/>
          <a:cs typeface="Helvetica" charset="0"/>
        </a:defRPr>
      </a:lvl2pPr>
      <a:lvl3pPr algn="l" defTabSz="457200" rtl="0" eaLnBrk="0" fontAlgn="base" hangingPunct="0">
        <a:spcBef>
          <a:spcPct val="0"/>
        </a:spcBef>
        <a:spcAft>
          <a:spcPct val="0"/>
        </a:spcAft>
        <a:defRPr sz="2400" b="1">
          <a:solidFill>
            <a:schemeClr val="bg1"/>
          </a:solidFill>
          <a:latin typeface="Helvetica" charset="0"/>
          <a:cs typeface="Helvetica" charset="0"/>
        </a:defRPr>
      </a:lvl3pPr>
      <a:lvl4pPr algn="l" defTabSz="457200" rtl="0" eaLnBrk="0" fontAlgn="base" hangingPunct="0">
        <a:spcBef>
          <a:spcPct val="0"/>
        </a:spcBef>
        <a:spcAft>
          <a:spcPct val="0"/>
        </a:spcAft>
        <a:defRPr sz="2400" b="1">
          <a:solidFill>
            <a:schemeClr val="bg1"/>
          </a:solidFill>
          <a:latin typeface="Helvetica" charset="0"/>
          <a:cs typeface="Helvetica" charset="0"/>
        </a:defRPr>
      </a:lvl4pPr>
      <a:lvl5pPr algn="l" defTabSz="457200" rtl="0" eaLnBrk="0" fontAlgn="base" hangingPunct="0">
        <a:spcBef>
          <a:spcPct val="0"/>
        </a:spcBef>
        <a:spcAft>
          <a:spcPct val="0"/>
        </a:spcAft>
        <a:defRPr sz="2400" b="1">
          <a:solidFill>
            <a:schemeClr val="bg1"/>
          </a:solidFill>
          <a:latin typeface="Helvetica" charset="0"/>
          <a:cs typeface="Helvetica" charset="0"/>
        </a:defRPr>
      </a:lvl5pPr>
      <a:lvl6pPr marL="457200" algn="l" defTabSz="457200" rtl="0" fontAlgn="base">
        <a:spcBef>
          <a:spcPct val="0"/>
        </a:spcBef>
        <a:spcAft>
          <a:spcPct val="0"/>
        </a:spcAft>
        <a:defRPr sz="2400" b="1">
          <a:solidFill>
            <a:schemeClr val="bg1"/>
          </a:solidFill>
          <a:latin typeface="Futura Std Book"/>
        </a:defRPr>
      </a:lvl6pPr>
      <a:lvl7pPr marL="914400" algn="l" defTabSz="457200" rtl="0" fontAlgn="base">
        <a:spcBef>
          <a:spcPct val="0"/>
        </a:spcBef>
        <a:spcAft>
          <a:spcPct val="0"/>
        </a:spcAft>
        <a:defRPr sz="2400" b="1">
          <a:solidFill>
            <a:schemeClr val="bg1"/>
          </a:solidFill>
          <a:latin typeface="Futura Std Book"/>
        </a:defRPr>
      </a:lvl7pPr>
      <a:lvl8pPr marL="1371600" algn="l" defTabSz="457200" rtl="0" fontAlgn="base">
        <a:spcBef>
          <a:spcPct val="0"/>
        </a:spcBef>
        <a:spcAft>
          <a:spcPct val="0"/>
        </a:spcAft>
        <a:defRPr sz="2400" b="1">
          <a:solidFill>
            <a:schemeClr val="bg1"/>
          </a:solidFill>
          <a:latin typeface="Futura Std Book"/>
        </a:defRPr>
      </a:lvl8pPr>
      <a:lvl9pPr marL="1828800" algn="l" defTabSz="457200" rtl="0" fontAlgn="base">
        <a:spcBef>
          <a:spcPct val="0"/>
        </a:spcBef>
        <a:spcAft>
          <a:spcPct val="0"/>
        </a:spcAft>
        <a:defRPr sz="2400" b="1">
          <a:solidFill>
            <a:schemeClr val="bg1"/>
          </a:solidFill>
          <a:latin typeface="Futura Std Book"/>
        </a:defRPr>
      </a:lvl9pPr>
    </p:titleStyle>
    <p:bodyStyle>
      <a:lvl1pPr marL="342900" indent="-342900" algn="l" defTabSz="457200" rtl="0" eaLnBrk="0" fontAlgn="base" hangingPunct="0">
        <a:spcBef>
          <a:spcPct val="0"/>
        </a:spcBef>
        <a:spcAft>
          <a:spcPts val="300"/>
        </a:spcAft>
        <a:buFont typeface="Arial" charset="0"/>
        <a:buChar char="•"/>
        <a:defRPr sz="2000" kern="1200">
          <a:solidFill>
            <a:schemeClr val="bg1"/>
          </a:solidFill>
          <a:latin typeface="Helvetica"/>
          <a:ea typeface="+mn-ea"/>
          <a:cs typeface="Helvetica"/>
        </a:defRPr>
      </a:lvl1pPr>
      <a:lvl2pPr marL="742950" indent="-285750" algn="l" defTabSz="457200" rtl="0" eaLnBrk="0" fontAlgn="base" hangingPunct="0">
        <a:spcBef>
          <a:spcPct val="0"/>
        </a:spcBef>
        <a:spcAft>
          <a:spcPts val="300"/>
        </a:spcAft>
        <a:buFont typeface="Arial" charset="0"/>
        <a:buChar char="–"/>
        <a:defRPr sz="2000" kern="1200">
          <a:solidFill>
            <a:schemeClr val="bg1"/>
          </a:solidFill>
          <a:latin typeface="Helvetica"/>
          <a:ea typeface="+mn-ea"/>
          <a:cs typeface="Helvetica"/>
        </a:defRPr>
      </a:lvl2pPr>
      <a:lvl3pPr marL="1143000" indent="-228600" algn="l" defTabSz="457200" rtl="0" eaLnBrk="0" fontAlgn="base" hangingPunct="0">
        <a:spcBef>
          <a:spcPct val="0"/>
        </a:spcBef>
        <a:spcAft>
          <a:spcPts val="300"/>
        </a:spcAft>
        <a:buFont typeface="Arial" charset="0"/>
        <a:buChar char="•"/>
        <a:defRPr kern="1200">
          <a:solidFill>
            <a:schemeClr val="bg1"/>
          </a:solidFill>
          <a:latin typeface="Helvetica"/>
          <a:ea typeface="+mn-ea"/>
          <a:cs typeface="Helvetica"/>
        </a:defRPr>
      </a:lvl3pPr>
      <a:lvl4pPr marL="1600200" indent="-228600" algn="l" defTabSz="457200" rtl="0" eaLnBrk="0" fontAlgn="base" hangingPunct="0">
        <a:spcBef>
          <a:spcPct val="0"/>
        </a:spcBef>
        <a:spcAft>
          <a:spcPts val="300"/>
        </a:spcAft>
        <a:buFont typeface="Arial" charset="0"/>
        <a:buChar char="–"/>
        <a:defRPr kern="1200">
          <a:solidFill>
            <a:schemeClr val="bg1"/>
          </a:solidFill>
          <a:latin typeface="Helvetica"/>
          <a:ea typeface="+mn-ea"/>
          <a:cs typeface="Helvetica"/>
        </a:defRPr>
      </a:lvl4pPr>
      <a:lvl5pPr marL="2057400" indent="-228600" algn="l" defTabSz="457200" rtl="0" eaLnBrk="0" fontAlgn="base" hangingPunct="0">
        <a:spcBef>
          <a:spcPct val="0"/>
        </a:spcBef>
        <a:spcAft>
          <a:spcPts val="300"/>
        </a:spcAft>
        <a:buFont typeface="Arial" charset="0"/>
        <a:buChar char="»"/>
        <a:defRPr sz="1600" kern="1200">
          <a:solidFill>
            <a:schemeClr val="bg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173038"/>
            <a:ext cx="7070725" cy="482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Text Placeholder 2"/>
          <p:cNvSpPr>
            <a:spLocks noGrp="1"/>
          </p:cNvSpPr>
          <p:nvPr>
            <p:ph type="body" idx="1"/>
          </p:nvPr>
        </p:nvSpPr>
        <p:spPr bwMode="auto">
          <a:xfrm>
            <a:off x="457200" y="1062038"/>
            <a:ext cx="8437563" cy="5064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4340" name="Picture 6" descr="MC_logo.png"/>
          <p:cNvPicPr>
            <a:picLocks noChangeAspect="1"/>
          </p:cNvPicPr>
          <p:nvPr userDrawn="1"/>
        </p:nvPicPr>
        <p:blipFill>
          <a:blip r:embed="rId4"/>
          <a:srcRect/>
          <a:stretch>
            <a:fillRect/>
          </a:stretch>
        </p:blipFill>
        <p:spPr bwMode="auto">
          <a:xfrm>
            <a:off x="7656513" y="133350"/>
            <a:ext cx="1317625" cy="511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0" r:id="rId1"/>
  </p:sldLayoutIdLst>
  <p:timing>
    <p:tnLst>
      <p:par>
        <p:cTn xmlns:p14="http://schemas.microsoft.com/office/powerpoint/2010/main" id="1" dur="indefinite" restart="never" nodeType="tmRoot"/>
      </p:par>
    </p:tnLst>
  </p:timing>
  <p:hf hdr="0" ftr="0" dt="0"/>
  <p:txStyles>
    <p:titleStyle>
      <a:lvl1pPr algn="l" defTabSz="457200" rtl="0" eaLnBrk="0" fontAlgn="base" hangingPunct="0">
        <a:spcBef>
          <a:spcPct val="0"/>
        </a:spcBef>
        <a:spcAft>
          <a:spcPct val="0"/>
        </a:spcAft>
        <a:defRPr sz="2400" b="1" kern="1200">
          <a:solidFill>
            <a:schemeClr val="bg1"/>
          </a:solidFill>
          <a:latin typeface="Helvetica"/>
          <a:ea typeface="+mj-ea"/>
          <a:cs typeface="Helvetica"/>
        </a:defRPr>
      </a:lvl1pPr>
      <a:lvl2pPr algn="l" defTabSz="457200" rtl="0" eaLnBrk="0" fontAlgn="base" hangingPunct="0">
        <a:spcBef>
          <a:spcPct val="0"/>
        </a:spcBef>
        <a:spcAft>
          <a:spcPct val="0"/>
        </a:spcAft>
        <a:defRPr sz="2400" b="1">
          <a:solidFill>
            <a:schemeClr val="bg1"/>
          </a:solidFill>
          <a:latin typeface="Helvetica" charset="0"/>
          <a:cs typeface="Helvetica" charset="0"/>
        </a:defRPr>
      </a:lvl2pPr>
      <a:lvl3pPr algn="l" defTabSz="457200" rtl="0" eaLnBrk="0" fontAlgn="base" hangingPunct="0">
        <a:spcBef>
          <a:spcPct val="0"/>
        </a:spcBef>
        <a:spcAft>
          <a:spcPct val="0"/>
        </a:spcAft>
        <a:defRPr sz="2400" b="1">
          <a:solidFill>
            <a:schemeClr val="bg1"/>
          </a:solidFill>
          <a:latin typeface="Helvetica" charset="0"/>
          <a:cs typeface="Helvetica" charset="0"/>
        </a:defRPr>
      </a:lvl3pPr>
      <a:lvl4pPr algn="l" defTabSz="457200" rtl="0" eaLnBrk="0" fontAlgn="base" hangingPunct="0">
        <a:spcBef>
          <a:spcPct val="0"/>
        </a:spcBef>
        <a:spcAft>
          <a:spcPct val="0"/>
        </a:spcAft>
        <a:defRPr sz="2400" b="1">
          <a:solidFill>
            <a:schemeClr val="bg1"/>
          </a:solidFill>
          <a:latin typeface="Helvetica" charset="0"/>
          <a:cs typeface="Helvetica" charset="0"/>
        </a:defRPr>
      </a:lvl4pPr>
      <a:lvl5pPr algn="l" defTabSz="457200" rtl="0" eaLnBrk="0" fontAlgn="base" hangingPunct="0">
        <a:spcBef>
          <a:spcPct val="0"/>
        </a:spcBef>
        <a:spcAft>
          <a:spcPct val="0"/>
        </a:spcAft>
        <a:defRPr sz="2400" b="1">
          <a:solidFill>
            <a:schemeClr val="bg1"/>
          </a:solidFill>
          <a:latin typeface="Helvetica" charset="0"/>
          <a:cs typeface="Helvetica" charset="0"/>
        </a:defRPr>
      </a:lvl5pPr>
      <a:lvl6pPr marL="457200" algn="l" defTabSz="457200" rtl="0" fontAlgn="base">
        <a:spcBef>
          <a:spcPct val="0"/>
        </a:spcBef>
        <a:spcAft>
          <a:spcPct val="0"/>
        </a:spcAft>
        <a:defRPr sz="2400" b="1">
          <a:solidFill>
            <a:schemeClr val="bg1"/>
          </a:solidFill>
          <a:latin typeface="Futura Std Book"/>
        </a:defRPr>
      </a:lvl6pPr>
      <a:lvl7pPr marL="914400" algn="l" defTabSz="457200" rtl="0" fontAlgn="base">
        <a:spcBef>
          <a:spcPct val="0"/>
        </a:spcBef>
        <a:spcAft>
          <a:spcPct val="0"/>
        </a:spcAft>
        <a:defRPr sz="2400" b="1">
          <a:solidFill>
            <a:schemeClr val="bg1"/>
          </a:solidFill>
          <a:latin typeface="Futura Std Book"/>
        </a:defRPr>
      </a:lvl7pPr>
      <a:lvl8pPr marL="1371600" algn="l" defTabSz="457200" rtl="0" fontAlgn="base">
        <a:spcBef>
          <a:spcPct val="0"/>
        </a:spcBef>
        <a:spcAft>
          <a:spcPct val="0"/>
        </a:spcAft>
        <a:defRPr sz="2400" b="1">
          <a:solidFill>
            <a:schemeClr val="bg1"/>
          </a:solidFill>
          <a:latin typeface="Futura Std Book"/>
        </a:defRPr>
      </a:lvl8pPr>
      <a:lvl9pPr marL="1828800" algn="l" defTabSz="457200" rtl="0" fontAlgn="base">
        <a:spcBef>
          <a:spcPct val="0"/>
        </a:spcBef>
        <a:spcAft>
          <a:spcPct val="0"/>
        </a:spcAft>
        <a:defRPr sz="2400" b="1">
          <a:solidFill>
            <a:schemeClr val="bg1"/>
          </a:solidFill>
          <a:latin typeface="Futura Std Book"/>
        </a:defRPr>
      </a:lvl9pPr>
    </p:titleStyle>
    <p:bodyStyle>
      <a:lvl1pPr marL="342900" indent="-342900" algn="l" defTabSz="457200" rtl="0" eaLnBrk="0" fontAlgn="base" hangingPunct="0">
        <a:spcBef>
          <a:spcPct val="0"/>
        </a:spcBef>
        <a:spcAft>
          <a:spcPts val="300"/>
        </a:spcAft>
        <a:buFont typeface="Arial" charset="0"/>
        <a:buChar char="•"/>
        <a:defRPr sz="2000" kern="1200">
          <a:solidFill>
            <a:schemeClr val="bg1"/>
          </a:solidFill>
          <a:latin typeface="Helvetica"/>
          <a:ea typeface="+mn-ea"/>
          <a:cs typeface="Helvetica"/>
        </a:defRPr>
      </a:lvl1pPr>
      <a:lvl2pPr marL="742950" indent="-285750" algn="l" defTabSz="457200" rtl="0" eaLnBrk="0" fontAlgn="base" hangingPunct="0">
        <a:spcBef>
          <a:spcPct val="0"/>
        </a:spcBef>
        <a:spcAft>
          <a:spcPts val="300"/>
        </a:spcAft>
        <a:buFont typeface="Arial" charset="0"/>
        <a:buChar char="–"/>
        <a:defRPr sz="2000" kern="1200">
          <a:solidFill>
            <a:schemeClr val="bg1"/>
          </a:solidFill>
          <a:latin typeface="Helvetica"/>
          <a:ea typeface="+mn-ea"/>
          <a:cs typeface="Helvetica"/>
        </a:defRPr>
      </a:lvl2pPr>
      <a:lvl3pPr marL="1143000" indent="-228600" algn="l" defTabSz="457200" rtl="0" eaLnBrk="0" fontAlgn="base" hangingPunct="0">
        <a:spcBef>
          <a:spcPct val="0"/>
        </a:spcBef>
        <a:spcAft>
          <a:spcPts val="300"/>
        </a:spcAft>
        <a:buFont typeface="Arial" charset="0"/>
        <a:buChar char="•"/>
        <a:defRPr kern="1200">
          <a:solidFill>
            <a:schemeClr val="bg1"/>
          </a:solidFill>
          <a:latin typeface="Helvetica"/>
          <a:ea typeface="+mn-ea"/>
          <a:cs typeface="Helvetica"/>
        </a:defRPr>
      </a:lvl3pPr>
      <a:lvl4pPr marL="1600200" indent="-228600" algn="l" defTabSz="457200" rtl="0" eaLnBrk="0" fontAlgn="base" hangingPunct="0">
        <a:spcBef>
          <a:spcPct val="0"/>
        </a:spcBef>
        <a:spcAft>
          <a:spcPts val="300"/>
        </a:spcAft>
        <a:buFont typeface="Arial" charset="0"/>
        <a:buChar char="–"/>
        <a:defRPr kern="1200">
          <a:solidFill>
            <a:schemeClr val="bg1"/>
          </a:solidFill>
          <a:latin typeface="Helvetica"/>
          <a:ea typeface="+mn-ea"/>
          <a:cs typeface="Helvetica"/>
        </a:defRPr>
      </a:lvl4pPr>
      <a:lvl5pPr marL="2057400" indent="-228600" algn="l" defTabSz="457200" rtl="0" eaLnBrk="0" fontAlgn="base" hangingPunct="0">
        <a:spcBef>
          <a:spcPct val="0"/>
        </a:spcBef>
        <a:spcAft>
          <a:spcPts val="300"/>
        </a:spcAft>
        <a:buFont typeface="Arial" charset="0"/>
        <a:buChar char="»"/>
        <a:defRPr sz="1600" kern="1200">
          <a:solidFill>
            <a:schemeClr val="bg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0413"/>
            <a:ext cx="8686800" cy="457200"/>
          </a:xfrm>
        </p:spPr>
        <p:txBody>
          <a:bodyPr/>
          <a:lstStyle/>
          <a:p>
            <a:pPr>
              <a:defRPr/>
            </a:pPr>
            <a:r>
              <a:rPr lang="en-US" sz="2400" dirty="0" smtClean="0"/>
              <a:t>Website / </a:t>
            </a:r>
            <a:r>
              <a:rPr lang="en-US" sz="2400" dirty="0" err="1" smtClean="0"/>
              <a:t>iPad</a:t>
            </a:r>
            <a:r>
              <a:rPr lang="en-US" sz="2400" dirty="0"/>
              <a:t> </a:t>
            </a:r>
            <a:r>
              <a:rPr lang="en-US" sz="2400" dirty="0" smtClean="0"/>
              <a:t>Wireframes/Requirements</a:t>
            </a:r>
            <a:r>
              <a:rPr lang="en-US" sz="2400" dirty="0"/>
              <a:t/>
            </a:r>
            <a:br>
              <a:rPr lang="en-US" sz="2400" dirty="0"/>
            </a:br>
            <a:r>
              <a:rPr lang="en-US" sz="2400" dirty="0" smtClean="0"/>
              <a:t>10K Videos /my </a:t>
            </a:r>
            <a:r>
              <a:rPr lang="en-US" sz="2400" dirty="0" err="1" smtClean="0"/>
              <a:t>Zine</a:t>
            </a:r>
            <a:r>
              <a:rPr lang="en-US" sz="2400" dirty="0" smtClean="0"/>
              <a:t> /Search /Favorites </a:t>
            </a:r>
            <a:br>
              <a:rPr lang="en-US" sz="2400" dirty="0" smtClean="0"/>
            </a:br>
            <a:r>
              <a:rPr lang="en-US" sz="2400" dirty="0" smtClean="0"/>
              <a:t/>
            </a:r>
            <a:br>
              <a:rPr lang="en-US" sz="2400" dirty="0" smtClean="0"/>
            </a:br>
            <a:r>
              <a:rPr lang="en-US" sz="2400" dirty="0"/>
              <a:t/>
            </a:r>
            <a:br>
              <a:rPr lang="en-US" sz="2400" dirty="0"/>
            </a:br>
            <a:r>
              <a:rPr lang="en-US" sz="2400" dirty="0" smtClean="0"/>
              <a:t/>
            </a:r>
            <a:br>
              <a:rPr lang="en-US" sz="2400" dirty="0" smtClean="0"/>
            </a:br>
            <a:endParaRPr lang="en-US" sz="2400" dirty="0"/>
          </a:p>
        </p:txBody>
      </p:sp>
      <p:sp>
        <p:nvSpPr>
          <p:cNvPr id="3" name="Text Placeholder 2"/>
          <p:cNvSpPr>
            <a:spLocks noGrp="1"/>
          </p:cNvSpPr>
          <p:nvPr>
            <p:ph type="body" sz="quarter" idx="11"/>
          </p:nvPr>
        </p:nvSpPr>
        <p:spPr>
          <a:xfrm>
            <a:off x="344488" y="3008313"/>
            <a:ext cx="8234362" cy="519112"/>
          </a:xfrm>
        </p:spPr>
        <p:txBody>
          <a:bodyPr>
            <a:normAutofit fontScale="70000" lnSpcReduction="20000"/>
          </a:bodyPr>
          <a:lstStyle/>
          <a:p>
            <a:pPr>
              <a:defRPr/>
            </a:pPr>
            <a:r>
              <a:rPr lang="en-US" sz="2000" dirty="0" smtClean="0"/>
              <a:t>Original:  July 2012 </a:t>
            </a:r>
          </a:p>
          <a:p>
            <a:pPr>
              <a:defRPr/>
            </a:pPr>
            <a:r>
              <a:rPr lang="en-US" sz="2000" dirty="0" smtClean="0"/>
              <a:t>Updated:  October 2012</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173038"/>
            <a:ext cx="7042150" cy="482600"/>
          </a:xfrm>
        </p:spPr>
        <p:txBody>
          <a:bodyPr/>
          <a:lstStyle/>
          <a:p>
            <a:r>
              <a:rPr lang="en-US" sz="1800" dirty="0" smtClean="0">
                <a:latin typeface="Helvetica" charset="0"/>
                <a:cs typeface="Helvetica" charset="0"/>
              </a:rPr>
              <a:t>Audio Player Controls</a:t>
            </a:r>
            <a:endParaRPr lang="en-US" sz="1800" dirty="0" smtClean="0">
              <a:solidFill>
                <a:srgbClr val="FFC000"/>
              </a:solidFill>
              <a:latin typeface="Helvetica" charset="0"/>
              <a:cs typeface="Helvetica" charset="0"/>
            </a:endParaRPr>
          </a:p>
        </p:txBody>
      </p:sp>
      <p:sp>
        <p:nvSpPr>
          <p:cNvPr id="21506" name="TextBox 1"/>
          <p:cNvSpPr txBox="1">
            <a:spLocks noChangeArrowheads="1"/>
          </p:cNvSpPr>
          <p:nvPr/>
        </p:nvSpPr>
        <p:spPr bwMode="auto">
          <a:xfrm>
            <a:off x="8753475" y="6529693"/>
            <a:ext cx="320675" cy="246221"/>
          </a:xfrm>
          <a:prstGeom prst="rect">
            <a:avLst/>
          </a:prstGeom>
          <a:noFill/>
          <a:ln w="9525">
            <a:noFill/>
            <a:miter lim="800000"/>
            <a:headEnd/>
            <a:tailEnd/>
          </a:ln>
        </p:spPr>
        <p:txBody>
          <a:bodyPr>
            <a:spAutoFit/>
          </a:bodyPr>
          <a:lstStyle/>
          <a:p>
            <a:r>
              <a:rPr lang="en-US" sz="1000" dirty="0">
                <a:solidFill>
                  <a:schemeClr val="bg1"/>
                </a:solidFill>
              </a:rPr>
              <a:t>2</a:t>
            </a:r>
          </a:p>
        </p:txBody>
      </p:sp>
      <p:sp>
        <p:nvSpPr>
          <p:cNvPr id="5" name="TextBox 4"/>
          <p:cNvSpPr txBox="1"/>
          <p:nvPr/>
        </p:nvSpPr>
        <p:spPr>
          <a:xfrm>
            <a:off x="5716866" y="800287"/>
            <a:ext cx="3427134" cy="1138773"/>
          </a:xfrm>
          <a:prstGeom prst="rect">
            <a:avLst/>
          </a:prstGeom>
          <a:noFill/>
        </p:spPr>
        <p:txBody>
          <a:bodyPr wrap="square">
            <a:spAutoFit/>
          </a:bodyPr>
          <a:lstStyle/>
          <a:p>
            <a:pPr>
              <a:defRPr/>
            </a:pPr>
            <a:r>
              <a:rPr lang="en-US" sz="1200" dirty="0">
                <a:solidFill>
                  <a:prstClr val="white"/>
                </a:solidFill>
              </a:rPr>
              <a:t>This demonstrates </a:t>
            </a:r>
            <a:r>
              <a:rPr lang="en-US" sz="1200" dirty="0" smtClean="0">
                <a:solidFill>
                  <a:prstClr val="white"/>
                </a:solidFill>
              </a:rPr>
              <a:t>the active mode controls.</a:t>
            </a:r>
          </a:p>
          <a:p>
            <a:pPr>
              <a:defRPr/>
            </a:pPr>
            <a:endParaRPr lang="en-US" sz="800" dirty="0">
              <a:solidFill>
                <a:prstClr val="white"/>
              </a:solidFill>
            </a:endParaRPr>
          </a:p>
          <a:p>
            <a:pPr>
              <a:defRPr/>
            </a:pPr>
            <a:r>
              <a:rPr lang="en-US" sz="1200" dirty="0">
                <a:solidFill>
                  <a:srgbClr val="FFC000"/>
                </a:solidFill>
              </a:rPr>
              <a:t>1. </a:t>
            </a:r>
            <a:r>
              <a:rPr lang="en-US" sz="1200" dirty="0" smtClean="0">
                <a:solidFill>
                  <a:srgbClr val="FFFFFF"/>
                </a:solidFill>
              </a:rPr>
              <a:t>The stop button in the over position.</a:t>
            </a:r>
            <a:endParaRPr lang="en-US" sz="800" dirty="0" smtClean="0">
              <a:solidFill>
                <a:srgbClr val="FFC000"/>
              </a:solidFill>
            </a:endParaRPr>
          </a:p>
          <a:p>
            <a:pPr marL="228600" indent="-228600">
              <a:buAutoNum type="arabicPeriod" startAt="2"/>
              <a:defRPr/>
            </a:pPr>
            <a:r>
              <a:rPr lang="en-US" sz="1200" dirty="0" smtClean="0">
                <a:solidFill>
                  <a:schemeClr val="bg1"/>
                </a:solidFill>
              </a:rPr>
              <a:t>Volume control.</a:t>
            </a:r>
            <a:endParaRPr lang="en-US" sz="800" dirty="0">
              <a:solidFill>
                <a:schemeClr val="bg1"/>
              </a:solidFill>
            </a:endParaRPr>
          </a:p>
          <a:p>
            <a:pPr marL="228600" indent="-228600">
              <a:buClr>
                <a:srgbClr val="FFC000"/>
              </a:buClr>
              <a:buAutoNum type="arabicPeriod" startAt="3"/>
              <a:defRPr/>
            </a:pPr>
            <a:r>
              <a:rPr lang="en-US" sz="1200" dirty="0" smtClean="0">
                <a:solidFill>
                  <a:schemeClr val="bg1"/>
                </a:solidFill>
              </a:rPr>
              <a:t>Mute button</a:t>
            </a:r>
            <a:endParaRPr lang="en-US" sz="1200" b="1" dirty="0">
              <a:solidFill>
                <a:schemeClr val="bg1"/>
              </a:solidFill>
            </a:endParaRPr>
          </a:p>
          <a:p>
            <a:pPr>
              <a:defRPr/>
            </a:pPr>
            <a:r>
              <a:rPr lang="en-US" sz="1200" b="1" dirty="0">
                <a:solidFill>
                  <a:schemeClr val="bg1"/>
                </a:solidFill>
              </a:rPr>
              <a:t> </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9691" y="1090613"/>
            <a:ext cx="5377324" cy="4032993"/>
          </a:xfrm>
          <a:prstGeom prst="rect">
            <a:avLst/>
          </a:prstGeom>
          <a:noFill/>
          <a:ln w="9525">
            <a:noFill/>
            <a:miter lim="800000"/>
            <a:headEnd/>
            <a:tailEnd/>
          </a:ln>
        </p:spPr>
      </p:pic>
      <p:sp>
        <p:nvSpPr>
          <p:cNvPr id="13" name="Oval 12"/>
          <p:cNvSpPr/>
          <p:nvPr/>
        </p:nvSpPr>
        <p:spPr>
          <a:xfrm>
            <a:off x="2420862" y="2002495"/>
            <a:ext cx="392112" cy="3365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ED0D"/>
                </a:solidFill>
              </a:rPr>
              <a:t>1</a:t>
            </a:r>
          </a:p>
        </p:txBody>
      </p:sp>
      <p:sp>
        <p:nvSpPr>
          <p:cNvPr id="14" name="Oval 13"/>
          <p:cNvSpPr/>
          <p:nvPr/>
        </p:nvSpPr>
        <p:spPr>
          <a:xfrm>
            <a:off x="2224806" y="2790953"/>
            <a:ext cx="392112" cy="3365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solidFill>
                  <a:srgbClr val="FFED0D"/>
                </a:solidFill>
              </a:rPr>
              <a:t>2</a:t>
            </a:r>
            <a:endParaRPr lang="en-US" dirty="0">
              <a:solidFill>
                <a:srgbClr val="FFED0D"/>
              </a:solidFill>
            </a:endParaRPr>
          </a:p>
        </p:txBody>
      </p:sp>
      <p:sp>
        <p:nvSpPr>
          <p:cNvPr id="15" name="Oval 14"/>
          <p:cNvSpPr/>
          <p:nvPr/>
        </p:nvSpPr>
        <p:spPr>
          <a:xfrm>
            <a:off x="1832694" y="1932089"/>
            <a:ext cx="392112" cy="3365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solidFill>
                  <a:srgbClr val="FFED0D"/>
                </a:solidFill>
              </a:rPr>
              <a:t>3</a:t>
            </a:r>
            <a:endParaRPr lang="en-US" dirty="0">
              <a:solidFill>
                <a:srgbClr val="FFED0D"/>
              </a:solidFill>
            </a:endParaRPr>
          </a:p>
        </p:txBody>
      </p:sp>
    </p:spTree>
    <p:extLst>
      <p:ext uri="{BB962C8B-B14F-4D97-AF65-F5344CB8AC3E}">
        <p14:creationId xmlns:p14="http://schemas.microsoft.com/office/powerpoint/2010/main" val="21001698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8753475" y="6529693"/>
            <a:ext cx="320675" cy="246221"/>
          </a:xfrm>
          <a:prstGeom prst="rect">
            <a:avLst/>
          </a:prstGeom>
          <a:noFill/>
          <a:ln w="9525">
            <a:noFill/>
            <a:miter lim="800000"/>
            <a:headEnd/>
            <a:tailEnd/>
          </a:ln>
        </p:spPr>
        <p:txBody>
          <a:bodyPr>
            <a:spAutoFit/>
          </a:bodyPr>
          <a:lstStyle/>
          <a:p>
            <a:r>
              <a:rPr lang="en-US" sz="1000" dirty="0">
                <a:solidFill>
                  <a:schemeClr val="bg1"/>
                </a:solidFill>
              </a:rPr>
              <a:t>2</a:t>
            </a:r>
          </a:p>
        </p:txBody>
      </p:sp>
      <p:sp>
        <p:nvSpPr>
          <p:cNvPr id="5" name="TextBox 4"/>
          <p:cNvSpPr txBox="1"/>
          <p:nvPr/>
        </p:nvSpPr>
        <p:spPr>
          <a:xfrm>
            <a:off x="5716866" y="800287"/>
            <a:ext cx="3427134" cy="954107"/>
          </a:xfrm>
          <a:prstGeom prst="rect">
            <a:avLst/>
          </a:prstGeom>
          <a:noFill/>
        </p:spPr>
        <p:txBody>
          <a:bodyPr wrap="square">
            <a:spAutoFit/>
          </a:bodyPr>
          <a:lstStyle/>
          <a:p>
            <a:pPr>
              <a:defRPr/>
            </a:pPr>
            <a:r>
              <a:rPr lang="en-US" sz="1200" dirty="0">
                <a:solidFill>
                  <a:prstClr val="white"/>
                </a:solidFill>
              </a:rPr>
              <a:t>This demonstrates </a:t>
            </a:r>
            <a:r>
              <a:rPr lang="en-US" sz="1200" dirty="0" smtClean="0">
                <a:solidFill>
                  <a:prstClr val="white"/>
                </a:solidFill>
              </a:rPr>
              <a:t>the video channel in passive mode</a:t>
            </a:r>
            <a:endParaRPr lang="en-US" sz="1200" dirty="0">
              <a:solidFill>
                <a:prstClr val="white"/>
              </a:solidFill>
            </a:endParaRPr>
          </a:p>
          <a:p>
            <a:pPr>
              <a:defRPr/>
            </a:pPr>
            <a:endParaRPr lang="en-US" sz="800" dirty="0">
              <a:solidFill>
                <a:prstClr val="white"/>
              </a:solidFill>
            </a:endParaRPr>
          </a:p>
          <a:p>
            <a:pPr>
              <a:defRPr/>
            </a:pPr>
            <a:endParaRPr lang="en-US" sz="1200" b="1" dirty="0">
              <a:solidFill>
                <a:schemeClr val="bg1"/>
              </a:solidFill>
            </a:endParaRPr>
          </a:p>
          <a:p>
            <a:pPr>
              <a:defRPr/>
            </a:pPr>
            <a:r>
              <a:rPr lang="en-US" sz="1200" b="1" dirty="0">
                <a:solidFill>
                  <a:schemeClr val="bg1"/>
                </a:solidFill>
              </a:rPr>
              <a:t> </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9691" y="1090613"/>
            <a:ext cx="5377324" cy="4032993"/>
          </a:xfrm>
          <a:prstGeom prst="rect">
            <a:avLst/>
          </a:prstGeom>
          <a:noFill/>
          <a:ln w="9525">
            <a:noFill/>
            <a:miter lim="800000"/>
            <a:headEnd/>
            <a:tailEnd/>
          </a:ln>
        </p:spPr>
      </p:pic>
      <p:sp>
        <p:nvSpPr>
          <p:cNvPr id="11" name="Title 1"/>
          <p:cNvSpPr>
            <a:spLocks noGrp="1"/>
          </p:cNvSpPr>
          <p:nvPr>
            <p:ph type="title"/>
          </p:nvPr>
        </p:nvSpPr>
        <p:spPr>
          <a:xfrm>
            <a:off x="457200" y="173038"/>
            <a:ext cx="7042150" cy="482600"/>
          </a:xfrm>
        </p:spPr>
        <p:txBody>
          <a:bodyPr/>
          <a:lstStyle/>
          <a:p>
            <a:r>
              <a:rPr lang="en-US" sz="1800" dirty="0" smtClean="0">
                <a:latin typeface="Helvetica" charset="0"/>
                <a:cs typeface="Helvetica" charset="0"/>
              </a:rPr>
              <a:t>Full Screen Video</a:t>
            </a:r>
            <a:endParaRPr lang="en-US" sz="1800" dirty="0" smtClean="0">
              <a:solidFill>
                <a:srgbClr val="FFC000"/>
              </a:solidFill>
              <a:latin typeface="Helvetica" charset="0"/>
              <a:cs typeface="Helvetica" charset="0"/>
            </a:endParaRPr>
          </a:p>
        </p:txBody>
      </p:sp>
    </p:spTree>
    <p:extLst>
      <p:ext uri="{BB962C8B-B14F-4D97-AF65-F5344CB8AC3E}">
        <p14:creationId xmlns:p14="http://schemas.microsoft.com/office/powerpoint/2010/main" val="242162511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173038"/>
            <a:ext cx="7042150" cy="482600"/>
          </a:xfrm>
        </p:spPr>
        <p:txBody>
          <a:bodyPr/>
          <a:lstStyle/>
          <a:p>
            <a:r>
              <a:rPr lang="en-US" sz="1800" dirty="0" smtClean="0">
                <a:latin typeface="Helvetica" charset="0"/>
                <a:cs typeface="Helvetica" charset="0"/>
              </a:rPr>
              <a:t>Full Screen Video</a:t>
            </a:r>
            <a:endParaRPr lang="en-US" sz="1800" dirty="0" smtClean="0">
              <a:solidFill>
                <a:srgbClr val="FFC000"/>
              </a:solidFill>
              <a:latin typeface="Helvetica" charset="0"/>
              <a:cs typeface="Helvetica" charset="0"/>
            </a:endParaRPr>
          </a:p>
        </p:txBody>
      </p:sp>
      <p:sp>
        <p:nvSpPr>
          <p:cNvPr id="21506" name="TextBox 1"/>
          <p:cNvSpPr txBox="1">
            <a:spLocks noChangeArrowheads="1"/>
          </p:cNvSpPr>
          <p:nvPr/>
        </p:nvSpPr>
        <p:spPr bwMode="auto">
          <a:xfrm>
            <a:off x="8753475" y="6529693"/>
            <a:ext cx="320675" cy="246221"/>
          </a:xfrm>
          <a:prstGeom prst="rect">
            <a:avLst/>
          </a:prstGeom>
          <a:noFill/>
          <a:ln w="9525">
            <a:noFill/>
            <a:miter lim="800000"/>
            <a:headEnd/>
            <a:tailEnd/>
          </a:ln>
        </p:spPr>
        <p:txBody>
          <a:bodyPr>
            <a:spAutoFit/>
          </a:bodyPr>
          <a:lstStyle/>
          <a:p>
            <a:r>
              <a:rPr lang="en-US" sz="1000" dirty="0">
                <a:solidFill>
                  <a:schemeClr val="bg1"/>
                </a:solidFill>
              </a:rPr>
              <a:t>2</a:t>
            </a:r>
          </a:p>
        </p:txBody>
      </p:sp>
      <p:sp>
        <p:nvSpPr>
          <p:cNvPr id="5" name="TextBox 4"/>
          <p:cNvSpPr txBox="1"/>
          <p:nvPr/>
        </p:nvSpPr>
        <p:spPr>
          <a:xfrm>
            <a:off x="5716866" y="800287"/>
            <a:ext cx="3427134" cy="2185214"/>
          </a:xfrm>
          <a:prstGeom prst="rect">
            <a:avLst/>
          </a:prstGeom>
          <a:noFill/>
        </p:spPr>
        <p:txBody>
          <a:bodyPr wrap="square">
            <a:spAutoFit/>
          </a:bodyPr>
          <a:lstStyle/>
          <a:p>
            <a:pPr>
              <a:defRPr/>
            </a:pPr>
            <a:r>
              <a:rPr lang="en-US" sz="1200" dirty="0">
                <a:solidFill>
                  <a:prstClr val="white"/>
                </a:solidFill>
              </a:rPr>
              <a:t>This demonstrates </a:t>
            </a:r>
            <a:r>
              <a:rPr lang="en-US" sz="1200" dirty="0" smtClean="0">
                <a:solidFill>
                  <a:prstClr val="white"/>
                </a:solidFill>
              </a:rPr>
              <a:t>the video channel in full screen mode in active mode</a:t>
            </a:r>
            <a:endParaRPr lang="en-US" sz="1200" dirty="0">
              <a:solidFill>
                <a:prstClr val="white"/>
              </a:solidFill>
            </a:endParaRPr>
          </a:p>
          <a:p>
            <a:pPr>
              <a:defRPr/>
            </a:pPr>
            <a:endParaRPr lang="en-US" sz="800" dirty="0">
              <a:solidFill>
                <a:prstClr val="white"/>
              </a:solidFill>
            </a:endParaRPr>
          </a:p>
          <a:p>
            <a:pPr>
              <a:defRPr/>
            </a:pPr>
            <a:r>
              <a:rPr lang="en-US" sz="1200" dirty="0">
                <a:solidFill>
                  <a:srgbClr val="FFC000"/>
                </a:solidFill>
              </a:rPr>
              <a:t>1.  </a:t>
            </a:r>
            <a:r>
              <a:rPr lang="en-US" sz="1200" dirty="0" smtClean="0">
                <a:solidFill>
                  <a:prstClr val="white"/>
                </a:solidFill>
              </a:rPr>
              <a:t>Related bar minimized. Clicking on the blue arrow will return it to the original upright position.</a:t>
            </a:r>
            <a:endParaRPr lang="en-US" sz="1200" dirty="0">
              <a:solidFill>
                <a:srgbClr val="FFC000"/>
              </a:solidFill>
            </a:endParaRPr>
          </a:p>
          <a:p>
            <a:pPr>
              <a:defRPr/>
            </a:pPr>
            <a:endParaRPr lang="en-US" sz="800" dirty="0" smtClean="0">
              <a:solidFill>
                <a:srgbClr val="FFC000"/>
              </a:solidFill>
            </a:endParaRPr>
          </a:p>
          <a:p>
            <a:pPr marL="228600" indent="-228600">
              <a:buAutoNum type="arabicPeriod" startAt="2"/>
              <a:defRPr/>
            </a:pPr>
            <a:r>
              <a:rPr lang="en-US" sz="1200" dirty="0" smtClean="0">
                <a:solidFill>
                  <a:schemeClr val="bg1"/>
                </a:solidFill>
              </a:rPr>
              <a:t>The artwork becomes center</a:t>
            </a:r>
          </a:p>
          <a:p>
            <a:pPr marL="228600" indent="-228600">
              <a:buAutoNum type="arabicPeriod" startAt="2"/>
              <a:defRPr/>
            </a:pPr>
            <a:endParaRPr lang="en-US" sz="1200" b="1" dirty="0">
              <a:solidFill>
                <a:schemeClr val="bg1"/>
              </a:solidFill>
            </a:endParaRPr>
          </a:p>
          <a:p>
            <a:pPr marL="228600" indent="-228600">
              <a:buAutoNum type="arabicPeriod" startAt="2"/>
              <a:defRPr/>
            </a:pPr>
            <a:r>
              <a:rPr lang="en-US" sz="1200" dirty="0" smtClean="0">
                <a:solidFill>
                  <a:schemeClr val="bg1"/>
                </a:solidFill>
              </a:rPr>
              <a:t>The button to return it back to the regular view and volume controls</a:t>
            </a:r>
            <a:endParaRPr lang="en-US" sz="1200" dirty="0">
              <a:solidFill>
                <a:schemeClr val="bg1"/>
              </a:solidFill>
            </a:endParaRPr>
          </a:p>
          <a:p>
            <a:pPr>
              <a:defRPr/>
            </a:pPr>
            <a:r>
              <a:rPr lang="en-US" sz="1200" b="1" dirty="0">
                <a:solidFill>
                  <a:schemeClr val="bg1"/>
                </a:solidFill>
              </a:rPr>
              <a:t> </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9691" y="1090613"/>
            <a:ext cx="5377324" cy="4032993"/>
          </a:xfrm>
          <a:prstGeom prst="rect">
            <a:avLst/>
          </a:prstGeom>
          <a:noFill/>
          <a:ln w="9525">
            <a:noFill/>
            <a:miter lim="800000"/>
            <a:headEnd/>
            <a:tailEnd/>
          </a:ln>
        </p:spPr>
      </p:pic>
      <p:sp>
        <p:nvSpPr>
          <p:cNvPr id="13" name="Oval 12"/>
          <p:cNvSpPr/>
          <p:nvPr/>
        </p:nvSpPr>
        <p:spPr>
          <a:xfrm>
            <a:off x="719061" y="4284352"/>
            <a:ext cx="392112" cy="3365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ED0D"/>
                </a:solidFill>
              </a:rPr>
              <a:t>1</a:t>
            </a:r>
          </a:p>
        </p:txBody>
      </p:sp>
      <p:sp>
        <p:nvSpPr>
          <p:cNvPr id="14" name="Oval 13"/>
          <p:cNvSpPr/>
          <p:nvPr/>
        </p:nvSpPr>
        <p:spPr>
          <a:xfrm>
            <a:off x="4771967" y="4284352"/>
            <a:ext cx="392112" cy="3365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solidFill>
                  <a:srgbClr val="FFED0D"/>
                </a:solidFill>
              </a:rPr>
              <a:t>3</a:t>
            </a:r>
            <a:endParaRPr lang="en-US" dirty="0">
              <a:solidFill>
                <a:srgbClr val="FFED0D"/>
              </a:solidFill>
            </a:endParaRPr>
          </a:p>
        </p:txBody>
      </p:sp>
      <p:sp>
        <p:nvSpPr>
          <p:cNvPr id="8" name="Oval 7"/>
          <p:cNvSpPr/>
          <p:nvPr/>
        </p:nvSpPr>
        <p:spPr>
          <a:xfrm>
            <a:off x="4170834" y="3319152"/>
            <a:ext cx="392112" cy="3365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solidFill>
                  <a:srgbClr val="FFED0D"/>
                </a:solidFill>
              </a:rPr>
              <a:t>2</a:t>
            </a:r>
            <a:endParaRPr lang="en-US" dirty="0">
              <a:solidFill>
                <a:srgbClr val="FFED0D"/>
              </a:solidFill>
            </a:endParaRPr>
          </a:p>
        </p:txBody>
      </p:sp>
    </p:spTree>
    <p:extLst>
      <p:ext uri="{BB962C8B-B14F-4D97-AF65-F5344CB8AC3E}">
        <p14:creationId xmlns:p14="http://schemas.microsoft.com/office/powerpoint/2010/main" val="227595888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173038"/>
            <a:ext cx="7042150" cy="482600"/>
          </a:xfrm>
        </p:spPr>
        <p:txBody>
          <a:bodyPr/>
          <a:lstStyle/>
          <a:p>
            <a:r>
              <a:rPr lang="en-US" sz="1800" dirty="0" smtClean="0">
                <a:latin typeface="Helvetica" charset="0"/>
                <a:cs typeface="Helvetica" charset="0"/>
              </a:rPr>
              <a:t>Playing a Single Play Video from Landing </a:t>
            </a:r>
            <a:r>
              <a:rPr lang="en-US" sz="1800" dirty="0" smtClean="0">
                <a:latin typeface="Helvetica" charset="0"/>
                <a:cs typeface="Helvetica" charset="0"/>
              </a:rPr>
              <a:t>Page</a:t>
            </a:r>
            <a:endParaRPr lang="en-US" sz="1800" dirty="0" smtClean="0">
              <a:latin typeface="Helvetica" charset="0"/>
              <a:cs typeface="Helvetica" charset="0"/>
            </a:endParaRPr>
          </a:p>
        </p:txBody>
      </p:sp>
      <p:sp>
        <p:nvSpPr>
          <p:cNvPr id="5" name="TextBox 4"/>
          <p:cNvSpPr txBox="1"/>
          <p:nvPr/>
        </p:nvSpPr>
        <p:spPr>
          <a:xfrm>
            <a:off x="6088828" y="1090613"/>
            <a:ext cx="2778947" cy="2492990"/>
          </a:xfrm>
          <a:prstGeom prst="rect">
            <a:avLst/>
          </a:prstGeom>
          <a:noFill/>
        </p:spPr>
        <p:txBody>
          <a:bodyPr wrap="square">
            <a:spAutoFit/>
          </a:bodyPr>
          <a:lstStyle/>
          <a:p>
            <a:pPr>
              <a:buClr>
                <a:srgbClr val="FFCC66"/>
              </a:buClr>
              <a:defRPr/>
            </a:pPr>
            <a:r>
              <a:rPr lang="en-US" sz="1200" b="1" dirty="0">
                <a:solidFill>
                  <a:schemeClr val="bg1"/>
                </a:solidFill>
              </a:rPr>
              <a:t>This demonstrates the screen view  at the end of a video played from  the Landing page.  </a:t>
            </a:r>
            <a:r>
              <a:rPr lang="en-US" sz="1200" b="1" dirty="0" smtClean="0">
                <a:solidFill>
                  <a:srgbClr val="FFC000"/>
                </a:solidFill>
              </a:rPr>
              <a:t> </a:t>
            </a:r>
            <a:endParaRPr lang="en-US" sz="1200" b="1" dirty="0">
              <a:solidFill>
                <a:srgbClr val="FFC000"/>
              </a:solidFill>
            </a:endParaRPr>
          </a:p>
          <a:p>
            <a:pPr marL="228600" indent="-228600">
              <a:buClr>
                <a:srgbClr val="FFCC66"/>
              </a:buClr>
              <a:buFontTx/>
              <a:buAutoNum type="arabicPeriod"/>
              <a:defRPr/>
            </a:pPr>
            <a:endParaRPr lang="en-US" sz="1200" b="1" dirty="0">
              <a:solidFill>
                <a:srgbClr val="FFC000"/>
              </a:solidFill>
            </a:endParaRPr>
          </a:p>
          <a:p>
            <a:pPr>
              <a:buClr>
                <a:schemeClr val="bg1"/>
              </a:buClr>
              <a:defRPr/>
            </a:pPr>
            <a:r>
              <a:rPr lang="en-US" sz="1200" b="1" dirty="0">
                <a:solidFill>
                  <a:srgbClr val="FFC000"/>
                </a:solidFill>
              </a:rPr>
              <a:t>1.  </a:t>
            </a:r>
            <a:r>
              <a:rPr lang="en-US" sz="1200" b="1" dirty="0">
                <a:solidFill>
                  <a:schemeClr val="bg1"/>
                </a:solidFill>
              </a:rPr>
              <a:t>User is given 2 options at the end of the video play:</a:t>
            </a:r>
          </a:p>
          <a:p>
            <a:pPr marL="628650" lvl="1" indent="-171450">
              <a:buClr>
                <a:schemeClr val="bg1"/>
              </a:buClr>
              <a:buFont typeface="Arial" pitchFamily="34" charset="0"/>
              <a:buChar char="•"/>
              <a:defRPr/>
            </a:pPr>
            <a:r>
              <a:rPr lang="en-US" sz="1200" b="1" dirty="0">
                <a:solidFill>
                  <a:schemeClr val="bg1"/>
                </a:solidFill>
              </a:rPr>
              <a:t>Replay</a:t>
            </a:r>
          </a:p>
          <a:p>
            <a:pPr marL="628650" lvl="1" indent="-171450">
              <a:buClr>
                <a:schemeClr val="bg1"/>
              </a:buClr>
              <a:buFont typeface="Arial" pitchFamily="34" charset="0"/>
              <a:buChar char="•"/>
              <a:defRPr/>
            </a:pPr>
            <a:r>
              <a:rPr lang="en-US" sz="1200" b="1" dirty="0">
                <a:solidFill>
                  <a:schemeClr val="bg1"/>
                </a:solidFill>
              </a:rPr>
              <a:t>Go Back </a:t>
            </a:r>
            <a:r>
              <a:rPr lang="en-US" sz="1200" b="1" dirty="0" smtClean="0">
                <a:solidFill>
                  <a:schemeClr val="bg1"/>
                </a:solidFill>
              </a:rPr>
              <a:t>(will take them  back to the Landing page in this scenario)</a:t>
            </a:r>
            <a:endParaRPr lang="en-US" sz="1200" b="1" dirty="0">
              <a:solidFill>
                <a:schemeClr val="bg1"/>
              </a:solidFill>
            </a:endParaRPr>
          </a:p>
          <a:p>
            <a:pPr marL="628650" lvl="1" indent="-171450">
              <a:buClr>
                <a:schemeClr val="bg1"/>
              </a:buClr>
              <a:buFont typeface="Arial" pitchFamily="34" charset="0"/>
              <a:buChar char="•"/>
              <a:defRPr/>
            </a:pPr>
            <a:endParaRPr lang="en-US" sz="1200" b="1" dirty="0">
              <a:solidFill>
                <a:schemeClr val="bg1"/>
              </a:solidFill>
            </a:endParaRPr>
          </a:p>
          <a:p>
            <a:pPr>
              <a:defRPr/>
            </a:pPr>
            <a:r>
              <a:rPr lang="en-US" sz="1200" b="1" dirty="0">
                <a:solidFill>
                  <a:schemeClr val="bg1"/>
                </a:solidFill>
              </a:rPr>
              <a:t> </a:t>
            </a:r>
          </a:p>
          <a:p>
            <a:pPr>
              <a:defRPr/>
            </a:pPr>
            <a:endParaRPr lang="en-US" sz="1200" b="1" dirty="0">
              <a:solidFill>
                <a:schemeClr val="bg1"/>
              </a:solidFill>
            </a:endParaRPr>
          </a:p>
        </p:txBody>
      </p:sp>
      <p:sp>
        <p:nvSpPr>
          <p:cNvPr id="3" name="Rectangle 2"/>
          <p:cNvSpPr/>
          <p:nvPr/>
        </p:nvSpPr>
        <p:spPr>
          <a:xfrm>
            <a:off x="6088827" y="3032578"/>
            <a:ext cx="2750371" cy="1754326"/>
          </a:xfrm>
          <a:prstGeom prst="rect">
            <a:avLst/>
          </a:prstGeom>
        </p:spPr>
        <p:txBody>
          <a:bodyPr wrap="square">
            <a:spAutoFit/>
          </a:bodyPr>
          <a:lstStyle/>
          <a:p>
            <a:pPr marL="228600" indent="-228600">
              <a:buClr>
                <a:srgbClr val="FFC000"/>
              </a:buClr>
              <a:buFontTx/>
              <a:buAutoNum type="arabicPeriod" startAt="2"/>
              <a:defRPr/>
            </a:pPr>
            <a:r>
              <a:rPr lang="en-US" sz="1200" b="1" dirty="0">
                <a:solidFill>
                  <a:schemeClr val="bg1"/>
                </a:solidFill>
              </a:rPr>
              <a:t>The user can also choose ‘X’ which will take them back to the Landing Page</a:t>
            </a:r>
          </a:p>
          <a:p>
            <a:pPr marL="228600" indent="-228600">
              <a:buClr>
                <a:schemeClr val="bg1"/>
              </a:buClr>
              <a:buFontTx/>
              <a:buAutoNum type="arabicPeriod" startAt="2"/>
              <a:defRPr/>
            </a:pPr>
            <a:endParaRPr lang="en-US" sz="1200" b="1" dirty="0">
              <a:solidFill>
                <a:schemeClr val="bg1"/>
              </a:solidFill>
            </a:endParaRPr>
          </a:p>
          <a:p>
            <a:pPr>
              <a:defRPr/>
            </a:pPr>
            <a:r>
              <a:rPr lang="en-US" sz="1200" b="1" dirty="0">
                <a:solidFill>
                  <a:schemeClr val="bg1"/>
                </a:solidFill>
              </a:rPr>
              <a:t>The user can </a:t>
            </a:r>
            <a:r>
              <a:rPr lang="en-US" sz="1200" b="1" dirty="0" smtClean="0">
                <a:solidFill>
                  <a:schemeClr val="bg1"/>
                </a:solidFill>
              </a:rPr>
              <a:t>also choose </a:t>
            </a:r>
            <a:r>
              <a:rPr lang="en-US" sz="1200" b="1" dirty="0">
                <a:solidFill>
                  <a:schemeClr val="bg1"/>
                </a:solidFill>
              </a:rPr>
              <a:t>a video from the Related Bar to play next </a:t>
            </a:r>
            <a:r>
              <a:rPr lang="en-US" sz="1200" b="1" dirty="0" smtClean="0">
                <a:solidFill>
                  <a:schemeClr val="bg1"/>
                </a:solidFill>
              </a:rPr>
              <a:t> </a:t>
            </a:r>
          </a:p>
          <a:p>
            <a:pPr>
              <a:defRPr/>
            </a:pPr>
            <a:endParaRPr lang="en-US" sz="1200" b="1" dirty="0">
              <a:solidFill>
                <a:schemeClr val="bg1"/>
              </a:solidFill>
            </a:endParaRPr>
          </a:p>
          <a:p>
            <a:pPr>
              <a:defRPr/>
            </a:pPr>
            <a:endParaRPr lang="en-US" sz="1200" b="1" dirty="0" smtClean="0">
              <a:solidFill>
                <a:schemeClr val="bg1"/>
              </a:solidFill>
            </a:endParaRPr>
          </a:p>
          <a:p>
            <a:pPr>
              <a:defRPr/>
            </a:pPr>
            <a:r>
              <a:rPr lang="en-US" sz="1200" b="1" dirty="0" smtClean="0">
                <a:solidFill>
                  <a:srgbClr val="FFFF00"/>
                </a:solidFill>
              </a:rPr>
              <a:t> </a:t>
            </a:r>
            <a:endParaRPr lang="en-US" sz="1200" b="1" dirty="0">
              <a:solidFill>
                <a:srgbClr val="FFFF00"/>
              </a:solidFill>
            </a:endParaRPr>
          </a:p>
        </p:txBody>
      </p:sp>
      <p:sp>
        <p:nvSpPr>
          <p:cNvPr id="10" name="TextBox 1"/>
          <p:cNvSpPr txBox="1">
            <a:spLocks noChangeArrowheads="1"/>
          </p:cNvSpPr>
          <p:nvPr/>
        </p:nvSpPr>
        <p:spPr bwMode="auto">
          <a:xfrm>
            <a:off x="8578624" y="6406583"/>
            <a:ext cx="436789" cy="246221"/>
          </a:xfrm>
          <a:prstGeom prst="rect">
            <a:avLst/>
          </a:prstGeom>
          <a:noFill/>
          <a:ln w="9525">
            <a:noFill/>
            <a:miter lim="800000"/>
            <a:headEnd/>
            <a:tailEnd/>
          </a:ln>
        </p:spPr>
        <p:txBody>
          <a:bodyPr wrap="square">
            <a:spAutoFit/>
          </a:bodyPr>
          <a:lstStyle/>
          <a:p>
            <a:r>
              <a:rPr lang="en-US" sz="1000" dirty="0" smtClean="0">
                <a:solidFill>
                  <a:schemeClr val="bg1"/>
                </a:solidFill>
              </a:rPr>
              <a:t>26</a:t>
            </a:r>
            <a:endParaRPr lang="en-US" sz="1000" dirty="0">
              <a:solidFill>
                <a:schemeClr val="bg1"/>
              </a:solidFill>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8732" y="1184644"/>
            <a:ext cx="5544942" cy="4158707"/>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p:nvPr/>
        </p:nvSpPr>
        <p:spPr>
          <a:xfrm>
            <a:off x="3374857" y="2678854"/>
            <a:ext cx="503237" cy="366713"/>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ED0D"/>
                </a:solidFill>
              </a:rPr>
              <a:t>1</a:t>
            </a:r>
          </a:p>
        </p:txBody>
      </p:sp>
      <p:sp>
        <p:nvSpPr>
          <p:cNvPr id="13" name="Oval 12"/>
          <p:cNvSpPr/>
          <p:nvPr/>
        </p:nvSpPr>
        <p:spPr>
          <a:xfrm>
            <a:off x="5210175" y="1701940"/>
            <a:ext cx="501650" cy="366713"/>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ED0D"/>
                </a:solidFill>
              </a:rPr>
              <a:t>2</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457200" y="173038"/>
            <a:ext cx="7042150" cy="482600"/>
          </a:xfrm>
        </p:spPr>
        <p:txBody>
          <a:bodyPr/>
          <a:lstStyle/>
          <a:p>
            <a:r>
              <a:rPr lang="en-US" sz="1800" dirty="0" smtClean="0">
                <a:latin typeface="Helvetica" charset="0"/>
                <a:cs typeface="Helvetica" charset="0"/>
              </a:rPr>
              <a:t>Video </a:t>
            </a:r>
            <a:r>
              <a:rPr lang="en-US" sz="1800" dirty="0" smtClean="0">
                <a:latin typeface="Helvetica" charset="0"/>
                <a:cs typeface="Helvetica" charset="0"/>
              </a:rPr>
              <a:t>- Related Bar</a:t>
            </a:r>
          </a:p>
        </p:txBody>
      </p:sp>
      <p:sp>
        <p:nvSpPr>
          <p:cNvPr id="9" name="TextBox 8"/>
          <p:cNvSpPr txBox="1"/>
          <p:nvPr/>
        </p:nvSpPr>
        <p:spPr>
          <a:xfrm>
            <a:off x="5298141" y="818710"/>
            <a:ext cx="3845859" cy="4847481"/>
          </a:xfrm>
          <a:prstGeom prst="rect">
            <a:avLst/>
          </a:prstGeom>
          <a:noFill/>
        </p:spPr>
        <p:txBody>
          <a:bodyPr wrap="square">
            <a:spAutoFit/>
          </a:bodyPr>
          <a:lstStyle/>
          <a:p>
            <a:pPr marL="228600" indent="-228600">
              <a:buClr>
                <a:srgbClr val="FFCC66"/>
              </a:buClr>
              <a:buFontTx/>
              <a:buAutoNum type="arabicPeriod"/>
              <a:defRPr/>
            </a:pPr>
            <a:r>
              <a:rPr lang="en-US" sz="1100" dirty="0">
                <a:solidFill>
                  <a:schemeClr val="bg1"/>
                </a:solidFill>
              </a:rPr>
              <a:t>The Related bar has 3 conditions when it appears on a channel</a:t>
            </a:r>
            <a:r>
              <a:rPr lang="en-US" sz="1100" dirty="0" smtClean="0">
                <a:solidFill>
                  <a:schemeClr val="bg1"/>
                </a:solidFill>
              </a:rPr>
              <a:t>:</a:t>
            </a:r>
            <a:endParaRPr lang="en-US" sz="1100" dirty="0">
              <a:solidFill>
                <a:schemeClr val="bg1"/>
              </a:solidFill>
            </a:endParaRPr>
          </a:p>
          <a:p>
            <a:pPr marL="685800" lvl="1" indent="-228600">
              <a:buClr>
                <a:schemeClr val="bg1"/>
              </a:buClr>
              <a:buFont typeface="Arial" pitchFamily="34" charset="0"/>
              <a:buChar char="•"/>
              <a:defRPr/>
            </a:pPr>
            <a:r>
              <a:rPr lang="en-US" sz="1100" dirty="0">
                <a:solidFill>
                  <a:schemeClr val="bg1"/>
                </a:solidFill>
              </a:rPr>
              <a:t>Video  only– for channels without  block programming</a:t>
            </a:r>
          </a:p>
          <a:p>
            <a:pPr marL="685800" lvl="1" indent="-228600">
              <a:buClr>
                <a:schemeClr val="bg1"/>
              </a:buClr>
              <a:buFont typeface="Arial" pitchFamily="34" charset="0"/>
              <a:buChar char="•"/>
              <a:defRPr/>
            </a:pPr>
            <a:r>
              <a:rPr lang="en-US" sz="1100" dirty="0" smtClean="0">
                <a:solidFill>
                  <a:schemeClr val="bg1"/>
                </a:solidFill>
              </a:rPr>
              <a:t>Video </a:t>
            </a:r>
            <a:r>
              <a:rPr lang="en-US" sz="1100" dirty="0">
                <a:solidFill>
                  <a:schemeClr val="bg1"/>
                </a:solidFill>
              </a:rPr>
              <a:t>and Shows – for channels with block programming</a:t>
            </a:r>
          </a:p>
          <a:p>
            <a:pPr marL="685800" lvl="1" indent="-228600">
              <a:buClr>
                <a:schemeClr val="bg1"/>
              </a:buClr>
              <a:buFont typeface="Arial" pitchFamily="34" charset="0"/>
              <a:buChar char="•"/>
              <a:defRPr/>
            </a:pPr>
            <a:r>
              <a:rPr lang="en-US" sz="1100" dirty="0" smtClean="0">
                <a:solidFill>
                  <a:schemeClr val="bg1"/>
                </a:solidFill>
              </a:rPr>
              <a:t>No </a:t>
            </a:r>
            <a:r>
              <a:rPr lang="en-US" sz="1100" dirty="0">
                <a:solidFill>
                  <a:schemeClr val="bg1"/>
                </a:solidFill>
              </a:rPr>
              <a:t>Bar – on channels or songs/videos with no related video</a:t>
            </a:r>
          </a:p>
          <a:p>
            <a:pPr marL="171450" indent="-171450">
              <a:buClr>
                <a:schemeClr val="bg1"/>
              </a:buClr>
              <a:buFont typeface="Arial" pitchFamily="34" charset="0"/>
              <a:buChar char="•"/>
              <a:defRPr/>
            </a:pPr>
            <a:endParaRPr lang="en-US" sz="1100" dirty="0">
              <a:solidFill>
                <a:schemeClr val="bg1"/>
              </a:solidFill>
            </a:endParaRPr>
          </a:p>
          <a:p>
            <a:pPr marL="171450" indent="-171450">
              <a:buClr>
                <a:schemeClr val="bg1"/>
              </a:buClr>
              <a:buFont typeface="Arial" pitchFamily="34" charset="0"/>
              <a:buChar char="•"/>
              <a:defRPr/>
            </a:pPr>
            <a:r>
              <a:rPr lang="en-US" sz="1100" dirty="0">
                <a:solidFill>
                  <a:schemeClr val="bg1"/>
                </a:solidFill>
              </a:rPr>
              <a:t>The Related Bar changes with each song or channel change</a:t>
            </a:r>
          </a:p>
          <a:p>
            <a:pPr>
              <a:defRPr/>
            </a:pPr>
            <a:endParaRPr lang="en-US" sz="1100" dirty="0">
              <a:solidFill>
                <a:schemeClr val="bg1"/>
              </a:solidFill>
            </a:endParaRPr>
          </a:p>
          <a:p>
            <a:pPr marL="228600" indent="-228600">
              <a:buFont typeface="Arial" pitchFamily="34" charset="0"/>
              <a:buChar char="•"/>
              <a:defRPr/>
            </a:pPr>
            <a:r>
              <a:rPr lang="en-US" sz="1100" dirty="0">
                <a:solidFill>
                  <a:schemeClr val="bg1"/>
                </a:solidFill>
              </a:rPr>
              <a:t>Videos – Videos that appear in the related bar are related to the artist that is currently playing (both audio channel and single play video)   Content can be videos, originals, </a:t>
            </a:r>
            <a:r>
              <a:rPr lang="en-US" sz="1100" dirty="0" smtClean="0">
                <a:solidFill>
                  <a:schemeClr val="bg1"/>
                </a:solidFill>
              </a:rPr>
              <a:t>mini-content.  Mini-content  should be treated as Originals </a:t>
            </a:r>
            <a:endParaRPr lang="en-US" sz="1100" dirty="0">
              <a:solidFill>
                <a:schemeClr val="bg1"/>
              </a:solidFill>
            </a:endParaRPr>
          </a:p>
          <a:p>
            <a:pPr marL="228600" indent="-228600">
              <a:buFont typeface="Arial" pitchFamily="34" charset="0"/>
              <a:buChar char="•"/>
              <a:defRPr/>
            </a:pPr>
            <a:endParaRPr lang="en-US" sz="1100" dirty="0">
              <a:solidFill>
                <a:schemeClr val="bg1"/>
              </a:solidFill>
            </a:endParaRPr>
          </a:p>
          <a:p>
            <a:pPr marL="628650" lvl="1" indent="-171450">
              <a:buFont typeface="Arial" pitchFamily="34" charset="0"/>
              <a:buChar char="•"/>
              <a:defRPr/>
            </a:pPr>
            <a:r>
              <a:rPr lang="en-US" sz="1100" dirty="0">
                <a:solidFill>
                  <a:srgbClr val="FFC000"/>
                </a:solidFill>
              </a:rPr>
              <a:t>Note:  Requirements for the order in which the videos appear </a:t>
            </a:r>
            <a:r>
              <a:rPr lang="en-US" sz="1100" dirty="0" smtClean="0">
                <a:solidFill>
                  <a:srgbClr val="FFC000"/>
                </a:solidFill>
              </a:rPr>
              <a:t> are posted separately in </a:t>
            </a:r>
            <a:r>
              <a:rPr lang="en-US" sz="1100" dirty="0" err="1" smtClean="0">
                <a:solidFill>
                  <a:srgbClr val="FFC000"/>
                </a:solidFill>
              </a:rPr>
              <a:t>Clearspace</a:t>
            </a:r>
            <a:r>
              <a:rPr lang="en-US" sz="1100" dirty="0" smtClean="0">
                <a:solidFill>
                  <a:srgbClr val="FFC000"/>
                </a:solidFill>
              </a:rPr>
              <a:t>  </a:t>
            </a:r>
            <a:endParaRPr lang="en-US" sz="1100" dirty="0">
              <a:solidFill>
                <a:srgbClr val="FFC000"/>
              </a:solidFill>
            </a:endParaRPr>
          </a:p>
          <a:p>
            <a:pPr>
              <a:defRPr/>
            </a:pPr>
            <a:endParaRPr lang="en-US" sz="1100" dirty="0">
              <a:solidFill>
                <a:srgbClr val="FFCC66"/>
              </a:solidFill>
            </a:endParaRPr>
          </a:p>
          <a:p>
            <a:pPr marL="171450" indent="-171450">
              <a:buFont typeface="Arial" pitchFamily="34" charset="0"/>
              <a:buChar char="•"/>
              <a:defRPr/>
            </a:pPr>
            <a:r>
              <a:rPr lang="en-US" sz="1100" dirty="0">
                <a:solidFill>
                  <a:schemeClr val="bg1"/>
                </a:solidFill>
              </a:rPr>
              <a:t>Shows – requirements for what appears when Shows are chosen are covered  in previously releases for U&amp;A and MCU; therefore it will already have been implemented </a:t>
            </a:r>
            <a:r>
              <a:rPr lang="en-US" sz="1100" dirty="0" smtClean="0">
                <a:solidFill>
                  <a:schemeClr val="bg1"/>
                </a:solidFill>
              </a:rPr>
              <a:t>as a part of the MCU release</a:t>
            </a:r>
          </a:p>
          <a:p>
            <a:pPr marL="171450" indent="-171450">
              <a:buFont typeface="Arial" pitchFamily="34" charset="0"/>
              <a:buChar char="•"/>
              <a:defRPr/>
            </a:pPr>
            <a:endParaRPr lang="en-US" sz="1100" dirty="0">
              <a:solidFill>
                <a:schemeClr val="bg1"/>
              </a:solidFill>
            </a:endParaRPr>
          </a:p>
          <a:p>
            <a:pPr>
              <a:defRPr/>
            </a:pPr>
            <a:endParaRPr lang="en-US" sz="1200" b="1" dirty="0">
              <a:solidFill>
                <a:schemeClr val="bg1"/>
              </a:solidFill>
            </a:endParaRPr>
          </a:p>
        </p:txBody>
      </p:sp>
      <p:sp>
        <p:nvSpPr>
          <p:cNvPr id="8" name="TextBox 1"/>
          <p:cNvSpPr txBox="1">
            <a:spLocks noChangeArrowheads="1"/>
          </p:cNvSpPr>
          <p:nvPr/>
        </p:nvSpPr>
        <p:spPr bwMode="auto">
          <a:xfrm>
            <a:off x="8578624" y="6406583"/>
            <a:ext cx="436789" cy="246221"/>
          </a:xfrm>
          <a:prstGeom prst="rect">
            <a:avLst/>
          </a:prstGeom>
          <a:noFill/>
          <a:ln w="9525">
            <a:noFill/>
            <a:miter lim="800000"/>
            <a:headEnd/>
            <a:tailEnd/>
          </a:ln>
        </p:spPr>
        <p:txBody>
          <a:bodyPr wrap="square">
            <a:spAutoFit/>
          </a:bodyPr>
          <a:lstStyle/>
          <a:p>
            <a:r>
              <a:rPr lang="en-US" sz="1000" dirty="0" smtClean="0">
                <a:solidFill>
                  <a:schemeClr val="bg1"/>
                </a:solidFill>
              </a:rPr>
              <a:t>20</a:t>
            </a:r>
            <a:endParaRPr lang="en-US" sz="1000" dirty="0">
              <a:solidFill>
                <a:schemeClr val="bg1"/>
              </a:solidFill>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2534" y="951972"/>
            <a:ext cx="4781548" cy="3586161"/>
          </a:xfrm>
          <a:prstGeom prst="rect">
            <a:avLst/>
          </a:prstGeom>
          <a:noFill/>
          <a:ln w="9525">
            <a:noFill/>
            <a:miter lim="800000"/>
            <a:headEnd/>
            <a:tailEnd/>
          </a:ln>
        </p:spPr>
      </p:pic>
      <p:sp>
        <p:nvSpPr>
          <p:cNvPr id="14" name="Oval 13"/>
          <p:cNvSpPr/>
          <p:nvPr/>
        </p:nvSpPr>
        <p:spPr>
          <a:xfrm>
            <a:off x="2167769" y="3085795"/>
            <a:ext cx="501650" cy="366713"/>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ED0D"/>
                </a:solidFill>
              </a:rPr>
              <a:t>1</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173038"/>
            <a:ext cx="7042150" cy="482600"/>
          </a:xfrm>
        </p:spPr>
        <p:txBody>
          <a:bodyPr/>
          <a:lstStyle/>
          <a:p>
            <a:r>
              <a:rPr lang="en-US" sz="1800" dirty="0" smtClean="0">
                <a:latin typeface="Helvetica" charset="0"/>
                <a:cs typeface="Helvetica" charset="0"/>
              </a:rPr>
              <a:t>Universal Video Rights</a:t>
            </a:r>
            <a:endParaRPr lang="en-US" sz="1800" dirty="0" smtClean="0">
              <a:solidFill>
                <a:srgbClr val="FFC000"/>
              </a:solidFill>
              <a:latin typeface="Helvetica" charset="0"/>
              <a:cs typeface="Helvetica" charset="0"/>
            </a:endParaRPr>
          </a:p>
        </p:txBody>
      </p:sp>
      <p:sp>
        <p:nvSpPr>
          <p:cNvPr id="21506" name="TextBox 1"/>
          <p:cNvSpPr txBox="1">
            <a:spLocks noChangeArrowheads="1"/>
          </p:cNvSpPr>
          <p:nvPr/>
        </p:nvSpPr>
        <p:spPr bwMode="auto">
          <a:xfrm>
            <a:off x="8753475" y="6529693"/>
            <a:ext cx="320675" cy="246221"/>
          </a:xfrm>
          <a:prstGeom prst="rect">
            <a:avLst/>
          </a:prstGeom>
          <a:noFill/>
          <a:ln w="9525">
            <a:noFill/>
            <a:miter lim="800000"/>
            <a:headEnd/>
            <a:tailEnd/>
          </a:ln>
        </p:spPr>
        <p:txBody>
          <a:bodyPr>
            <a:spAutoFit/>
          </a:bodyPr>
          <a:lstStyle/>
          <a:p>
            <a:r>
              <a:rPr lang="en-US" sz="1000" dirty="0">
                <a:solidFill>
                  <a:schemeClr val="bg1"/>
                </a:solidFill>
              </a:rPr>
              <a:t>2</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9691" y="1090613"/>
            <a:ext cx="5377324" cy="4032993"/>
          </a:xfrm>
          <a:prstGeom prst="rect">
            <a:avLst/>
          </a:prstGeom>
          <a:noFill/>
          <a:ln w="9525">
            <a:noFill/>
            <a:miter lim="800000"/>
            <a:headEnd/>
            <a:tailEnd/>
          </a:ln>
        </p:spPr>
      </p:pic>
      <p:sp>
        <p:nvSpPr>
          <p:cNvPr id="13" name="Oval 12"/>
          <p:cNvSpPr/>
          <p:nvPr/>
        </p:nvSpPr>
        <p:spPr>
          <a:xfrm>
            <a:off x="3880321" y="3480018"/>
            <a:ext cx="392112" cy="3365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ED0D"/>
                </a:solidFill>
              </a:rPr>
              <a:t>1</a:t>
            </a:r>
          </a:p>
        </p:txBody>
      </p:sp>
      <p:sp>
        <p:nvSpPr>
          <p:cNvPr id="10" name="TextBox 9"/>
          <p:cNvSpPr txBox="1"/>
          <p:nvPr/>
        </p:nvSpPr>
        <p:spPr>
          <a:xfrm>
            <a:off x="5716866" y="800287"/>
            <a:ext cx="3427134" cy="769441"/>
          </a:xfrm>
          <a:prstGeom prst="rect">
            <a:avLst/>
          </a:prstGeom>
          <a:noFill/>
        </p:spPr>
        <p:txBody>
          <a:bodyPr wrap="square">
            <a:spAutoFit/>
          </a:bodyPr>
          <a:lstStyle/>
          <a:p>
            <a:pPr>
              <a:defRPr/>
            </a:pPr>
            <a:endParaRPr lang="en-US" sz="800" dirty="0">
              <a:solidFill>
                <a:prstClr val="white"/>
              </a:solidFill>
            </a:endParaRPr>
          </a:p>
          <a:p>
            <a:pPr marL="228600" indent="-228600">
              <a:buAutoNum type="arabicPeriod"/>
              <a:defRPr/>
            </a:pPr>
            <a:r>
              <a:rPr lang="en-US" sz="1200" dirty="0" smtClean="0">
                <a:solidFill>
                  <a:prstClr val="white"/>
                </a:solidFill>
              </a:rPr>
              <a:t>This </a:t>
            </a:r>
            <a:r>
              <a:rPr lang="en-US" sz="1200" dirty="0">
                <a:solidFill>
                  <a:prstClr val="white"/>
                </a:solidFill>
              </a:rPr>
              <a:t>demonstrates  what happens when someone clicks on a video that has restricted rights</a:t>
            </a:r>
            <a:r>
              <a:rPr lang="en-US" sz="1200" dirty="0" smtClean="0">
                <a:solidFill>
                  <a:prstClr val="white"/>
                </a:solidFill>
              </a:rPr>
              <a:t>.</a:t>
            </a:r>
            <a:r>
              <a:rPr lang="en-US" sz="1200" b="1" dirty="0" smtClean="0">
                <a:solidFill>
                  <a:schemeClr val="bg1"/>
                </a:solidFill>
              </a:rPr>
              <a:t> </a:t>
            </a:r>
            <a:endParaRPr lang="en-US" sz="1200" b="1" dirty="0">
              <a:solidFill>
                <a:schemeClr val="bg1"/>
              </a:solidFill>
            </a:endParaRPr>
          </a:p>
        </p:txBody>
      </p:sp>
    </p:spTree>
    <p:extLst>
      <p:ext uri="{BB962C8B-B14F-4D97-AF65-F5344CB8AC3E}">
        <p14:creationId xmlns:p14="http://schemas.microsoft.com/office/powerpoint/2010/main" val="37199187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173038"/>
            <a:ext cx="7042150" cy="482600"/>
          </a:xfrm>
        </p:spPr>
        <p:txBody>
          <a:bodyPr/>
          <a:lstStyle/>
          <a:p>
            <a:r>
              <a:rPr lang="en-US" sz="1800" dirty="0" smtClean="0">
                <a:latin typeface="Helvetica" charset="0"/>
                <a:cs typeface="Helvetica" charset="0"/>
              </a:rPr>
              <a:t>Channel Drawer </a:t>
            </a:r>
            <a:r>
              <a:rPr lang="en-US" sz="1800" dirty="0" smtClean="0">
                <a:solidFill>
                  <a:srgbClr val="FFC000"/>
                </a:solidFill>
                <a:latin typeface="Helvetica" charset="0"/>
                <a:cs typeface="Helvetica" charset="0"/>
              </a:rPr>
              <a:t> </a:t>
            </a:r>
            <a:endParaRPr lang="en-US" sz="1800" dirty="0" smtClean="0">
              <a:solidFill>
                <a:srgbClr val="FFC000"/>
              </a:solidFill>
              <a:latin typeface="Helvetica" charset="0"/>
              <a:cs typeface="Helvetica" charset="0"/>
            </a:endParaRPr>
          </a:p>
        </p:txBody>
      </p:sp>
      <p:sp>
        <p:nvSpPr>
          <p:cNvPr id="21506" name="TextBox 1"/>
          <p:cNvSpPr txBox="1">
            <a:spLocks noChangeArrowheads="1"/>
          </p:cNvSpPr>
          <p:nvPr/>
        </p:nvSpPr>
        <p:spPr bwMode="auto">
          <a:xfrm>
            <a:off x="8753475" y="6529693"/>
            <a:ext cx="320675" cy="246221"/>
          </a:xfrm>
          <a:prstGeom prst="rect">
            <a:avLst/>
          </a:prstGeom>
          <a:noFill/>
          <a:ln w="9525">
            <a:noFill/>
            <a:miter lim="800000"/>
            <a:headEnd/>
            <a:tailEnd/>
          </a:ln>
        </p:spPr>
        <p:txBody>
          <a:bodyPr>
            <a:spAutoFit/>
          </a:bodyPr>
          <a:lstStyle/>
          <a:p>
            <a:r>
              <a:rPr lang="en-US" sz="1000" dirty="0">
                <a:solidFill>
                  <a:schemeClr val="bg1"/>
                </a:solidFill>
              </a:rPr>
              <a:t>2</a:t>
            </a:r>
          </a:p>
        </p:txBody>
      </p:sp>
      <p:sp>
        <p:nvSpPr>
          <p:cNvPr id="5" name="TextBox 4"/>
          <p:cNvSpPr txBox="1"/>
          <p:nvPr/>
        </p:nvSpPr>
        <p:spPr>
          <a:xfrm>
            <a:off x="5716866" y="800287"/>
            <a:ext cx="3427134" cy="4647426"/>
          </a:xfrm>
          <a:prstGeom prst="rect">
            <a:avLst/>
          </a:prstGeom>
          <a:noFill/>
        </p:spPr>
        <p:txBody>
          <a:bodyPr wrap="square">
            <a:spAutoFit/>
          </a:bodyPr>
          <a:lstStyle/>
          <a:p>
            <a:pPr>
              <a:defRPr/>
            </a:pPr>
            <a:r>
              <a:rPr lang="en-US" sz="1200" dirty="0">
                <a:solidFill>
                  <a:prstClr val="white"/>
                </a:solidFill>
              </a:rPr>
              <a:t>This demonstrates the </a:t>
            </a:r>
            <a:r>
              <a:rPr lang="en-US" sz="1200" dirty="0" smtClean="0">
                <a:solidFill>
                  <a:prstClr val="white"/>
                </a:solidFill>
              </a:rPr>
              <a:t> Channel </a:t>
            </a:r>
            <a:r>
              <a:rPr lang="en-US" sz="1200" dirty="0" smtClean="0">
                <a:solidFill>
                  <a:prstClr val="white"/>
                </a:solidFill>
              </a:rPr>
              <a:t>Drawer. </a:t>
            </a:r>
            <a:endParaRPr lang="en-US" sz="1200" dirty="0">
              <a:solidFill>
                <a:prstClr val="white"/>
              </a:solidFill>
            </a:endParaRPr>
          </a:p>
          <a:p>
            <a:pPr>
              <a:defRPr/>
            </a:pPr>
            <a:endParaRPr lang="en-US" sz="800" dirty="0">
              <a:solidFill>
                <a:prstClr val="white"/>
              </a:solidFill>
            </a:endParaRPr>
          </a:p>
          <a:p>
            <a:pPr>
              <a:defRPr/>
            </a:pPr>
            <a:r>
              <a:rPr lang="en-US" sz="1200" dirty="0">
                <a:solidFill>
                  <a:srgbClr val="FFC000"/>
                </a:solidFill>
              </a:rPr>
              <a:t>1.  </a:t>
            </a:r>
            <a:r>
              <a:rPr lang="en-US" sz="1200" dirty="0" smtClean="0">
                <a:solidFill>
                  <a:prstClr val="white"/>
                </a:solidFill>
              </a:rPr>
              <a:t>Channel Guide</a:t>
            </a:r>
            <a:endParaRPr lang="en-US" sz="1200" dirty="0">
              <a:solidFill>
                <a:srgbClr val="FFC000"/>
              </a:solidFill>
            </a:endParaRPr>
          </a:p>
          <a:p>
            <a:pPr>
              <a:defRPr/>
            </a:pPr>
            <a:endParaRPr lang="en-US" sz="800" dirty="0" smtClean="0">
              <a:solidFill>
                <a:srgbClr val="FFC000"/>
              </a:solidFill>
            </a:endParaRPr>
          </a:p>
          <a:p>
            <a:pPr marL="228600" indent="-228600">
              <a:buAutoNum type="arabicPeriod" startAt="2"/>
              <a:defRPr/>
            </a:pPr>
            <a:r>
              <a:rPr lang="en-US" sz="1200" dirty="0" smtClean="0">
                <a:solidFill>
                  <a:schemeClr val="bg1"/>
                </a:solidFill>
              </a:rPr>
              <a:t>This </a:t>
            </a:r>
            <a:r>
              <a:rPr lang="en-US" sz="1200" dirty="0">
                <a:solidFill>
                  <a:schemeClr val="bg1"/>
                </a:solidFill>
              </a:rPr>
              <a:t>demonstrates how </a:t>
            </a:r>
            <a:r>
              <a:rPr lang="en-US" sz="1200" dirty="0" smtClean="0">
                <a:solidFill>
                  <a:schemeClr val="bg1"/>
                </a:solidFill>
              </a:rPr>
              <a:t>categories </a:t>
            </a:r>
            <a:r>
              <a:rPr lang="en-US" sz="1200" dirty="0">
                <a:solidFill>
                  <a:schemeClr val="bg1"/>
                </a:solidFill>
              </a:rPr>
              <a:t>will be handled in the Channel </a:t>
            </a:r>
            <a:r>
              <a:rPr lang="en-US" sz="1200" dirty="0" smtClean="0">
                <a:solidFill>
                  <a:schemeClr val="bg1"/>
                </a:solidFill>
              </a:rPr>
              <a:t>Drawer. Each category shows how many channels are in it.</a:t>
            </a:r>
            <a:endParaRPr lang="en-US" sz="1200" dirty="0">
              <a:solidFill>
                <a:schemeClr val="bg1"/>
              </a:solidFill>
            </a:endParaRPr>
          </a:p>
          <a:p>
            <a:pPr>
              <a:defRPr/>
            </a:pPr>
            <a:endParaRPr lang="en-US" sz="1200" dirty="0">
              <a:solidFill>
                <a:schemeClr val="bg1"/>
              </a:solidFill>
            </a:endParaRPr>
          </a:p>
          <a:p>
            <a:pPr marL="171450" indent="-171450">
              <a:buFont typeface="Arial" pitchFamily="34" charset="0"/>
              <a:buChar char="•"/>
              <a:defRPr/>
            </a:pPr>
            <a:r>
              <a:rPr lang="en-US" sz="1200" dirty="0" smtClean="0">
                <a:solidFill>
                  <a:schemeClr val="bg1"/>
                </a:solidFill>
              </a:rPr>
              <a:t>Channel </a:t>
            </a:r>
            <a:r>
              <a:rPr lang="en-US" sz="1200" dirty="0">
                <a:solidFill>
                  <a:schemeClr val="bg1"/>
                </a:solidFill>
              </a:rPr>
              <a:t>names are listed in the 2</a:t>
            </a:r>
            <a:r>
              <a:rPr lang="en-US" sz="1200" baseline="30000" dirty="0">
                <a:solidFill>
                  <a:schemeClr val="bg1"/>
                </a:solidFill>
              </a:rPr>
              <a:t>nd</a:t>
            </a:r>
            <a:r>
              <a:rPr lang="en-US" sz="1200" dirty="0">
                <a:solidFill>
                  <a:schemeClr val="bg1"/>
                </a:solidFill>
              </a:rPr>
              <a:t> tier . </a:t>
            </a:r>
            <a:endParaRPr lang="en-US" sz="1200" dirty="0" smtClean="0">
              <a:solidFill>
                <a:schemeClr val="bg1"/>
              </a:solidFill>
            </a:endParaRPr>
          </a:p>
          <a:p>
            <a:pPr marL="171450" indent="-171450">
              <a:buFont typeface="Arial" pitchFamily="34" charset="0"/>
              <a:buChar char="•"/>
              <a:defRPr/>
            </a:pPr>
            <a:endParaRPr lang="en-US" sz="1200" dirty="0">
              <a:solidFill>
                <a:schemeClr val="bg1"/>
              </a:solidFill>
            </a:endParaRPr>
          </a:p>
          <a:p>
            <a:pPr>
              <a:defRPr/>
            </a:pPr>
            <a:endParaRPr lang="en-US" sz="800" dirty="0">
              <a:solidFill>
                <a:schemeClr val="bg1"/>
              </a:solidFill>
            </a:endParaRPr>
          </a:p>
          <a:p>
            <a:pPr marL="228600" indent="-228600">
              <a:buClr>
                <a:srgbClr val="FFC000"/>
              </a:buClr>
              <a:buAutoNum type="arabicPeriod" startAt="3"/>
              <a:defRPr/>
            </a:pPr>
            <a:r>
              <a:rPr lang="en-US" sz="1200" dirty="0" smtClean="0">
                <a:solidFill>
                  <a:schemeClr val="bg1"/>
                </a:solidFill>
              </a:rPr>
              <a:t>The information icon links to the information section in the </a:t>
            </a:r>
            <a:r>
              <a:rPr lang="en-US" sz="1200" dirty="0" smtClean="0">
                <a:solidFill>
                  <a:schemeClr val="bg1"/>
                </a:solidFill>
              </a:rPr>
              <a:t>drawer.</a:t>
            </a:r>
          </a:p>
          <a:p>
            <a:pPr>
              <a:buClr>
                <a:srgbClr val="FFC000"/>
              </a:buClr>
              <a:defRPr/>
            </a:pPr>
            <a:endParaRPr lang="en-US" sz="800" dirty="0">
              <a:solidFill>
                <a:schemeClr val="bg1"/>
              </a:solidFill>
            </a:endParaRPr>
          </a:p>
          <a:p>
            <a:pPr marL="228600" indent="-228600">
              <a:buClr>
                <a:srgbClr val="FFC000"/>
              </a:buClr>
              <a:buAutoNum type="arabicPeriod" startAt="3"/>
              <a:defRPr/>
            </a:pPr>
            <a:r>
              <a:rPr lang="en-US" sz="1200" dirty="0" smtClean="0">
                <a:solidFill>
                  <a:schemeClr val="bg1"/>
                </a:solidFill>
              </a:rPr>
              <a:t>This is the channel the user is currently listening to </a:t>
            </a:r>
            <a:endParaRPr lang="en-US" sz="1200" dirty="0" smtClean="0">
              <a:solidFill>
                <a:schemeClr val="bg1"/>
              </a:solidFill>
            </a:endParaRPr>
          </a:p>
          <a:p>
            <a:pPr marL="228600" indent="-228600">
              <a:buClr>
                <a:srgbClr val="FFC000"/>
              </a:buClr>
              <a:buAutoNum type="arabicPeriod" startAt="3"/>
              <a:defRPr/>
            </a:pPr>
            <a:endParaRPr lang="en-US" sz="1200" dirty="0">
              <a:solidFill>
                <a:schemeClr val="bg1"/>
              </a:solidFill>
            </a:endParaRPr>
          </a:p>
          <a:p>
            <a:pPr marL="228600" indent="-228600">
              <a:buClr>
                <a:srgbClr val="FFC000"/>
              </a:buClr>
              <a:buAutoNum type="arabicPeriod" startAt="3"/>
              <a:defRPr/>
            </a:pPr>
            <a:r>
              <a:rPr lang="en-US" sz="1200" dirty="0" smtClean="0">
                <a:solidFill>
                  <a:schemeClr val="bg1"/>
                </a:solidFill>
              </a:rPr>
              <a:t>This shows the play/volume and volume controls in the active state.</a:t>
            </a:r>
          </a:p>
          <a:p>
            <a:pPr marL="228600" indent="-228600">
              <a:buClr>
                <a:srgbClr val="FFC000"/>
              </a:buClr>
              <a:buAutoNum type="arabicPeriod" startAt="3"/>
              <a:defRPr/>
            </a:pPr>
            <a:endParaRPr lang="en-US" sz="1200" dirty="0">
              <a:solidFill>
                <a:schemeClr val="bg1"/>
              </a:solidFill>
            </a:endParaRPr>
          </a:p>
          <a:p>
            <a:pPr marL="228600" indent="-228600">
              <a:buClr>
                <a:srgbClr val="FFC000"/>
              </a:buClr>
              <a:buAutoNum type="arabicPeriod" startAt="3"/>
              <a:defRPr/>
            </a:pPr>
            <a:r>
              <a:rPr lang="en-US" sz="1200" dirty="0" smtClean="0">
                <a:solidFill>
                  <a:schemeClr val="bg1"/>
                </a:solidFill>
              </a:rPr>
              <a:t>The related bar with related shows and videos that change depending on what’s playing.</a:t>
            </a:r>
            <a:endParaRPr lang="en-US" sz="1200" dirty="0">
              <a:solidFill>
                <a:schemeClr val="bg1"/>
              </a:solidFill>
            </a:endParaRPr>
          </a:p>
          <a:p>
            <a:pPr>
              <a:defRPr/>
            </a:pPr>
            <a:endParaRPr lang="en-US" sz="1200" b="1" dirty="0">
              <a:solidFill>
                <a:schemeClr val="bg1"/>
              </a:solidFill>
            </a:endParaRPr>
          </a:p>
          <a:p>
            <a:pPr>
              <a:defRPr/>
            </a:pPr>
            <a:r>
              <a:rPr lang="en-US" sz="1200" b="1" dirty="0">
                <a:solidFill>
                  <a:schemeClr val="bg1"/>
                </a:solidFill>
              </a:rPr>
              <a:t> </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9691" y="1090613"/>
            <a:ext cx="5377324" cy="4032993"/>
          </a:xfrm>
          <a:prstGeom prst="rect">
            <a:avLst/>
          </a:prstGeom>
          <a:noFill/>
          <a:ln w="9525">
            <a:noFill/>
            <a:miter lim="800000"/>
            <a:headEnd/>
            <a:tailEnd/>
          </a:ln>
        </p:spPr>
      </p:pic>
      <p:sp>
        <p:nvSpPr>
          <p:cNvPr id="13" name="Oval 12"/>
          <p:cNvSpPr/>
          <p:nvPr/>
        </p:nvSpPr>
        <p:spPr>
          <a:xfrm>
            <a:off x="4647595" y="1354885"/>
            <a:ext cx="392112" cy="3365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ED0D"/>
                </a:solidFill>
              </a:rPr>
              <a:t>1</a:t>
            </a:r>
          </a:p>
        </p:txBody>
      </p:sp>
      <p:sp>
        <p:nvSpPr>
          <p:cNvPr id="14" name="Oval 13"/>
          <p:cNvSpPr/>
          <p:nvPr/>
        </p:nvSpPr>
        <p:spPr>
          <a:xfrm>
            <a:off x="4272433" y="1834220"/>
            <a:ext cx="392112" cy="3365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solidFill>
                  <a:srgbClr val="FFED0D"/>
                </a:solidFill>
              </a:rPr>
              <a:t>2</a:t>
            </a:r>
            <a:endParaRPr lang="en-US" dirty="0">
              <a:solidFill>
                <a:srgbClr val="FFED0D"/>
              </a:solidFill>
            </a:endParaRPr>
          </a:p>
        </p:txBody>
      </p:sp>
      <p:sp>
        <p:nvSpPr>
          <p:cNvPr id="15" name="Oval 14"/>
          <p:cNvSpPr/>
          <p:nvPr/>
        </p:nvSpPr>
        <p:spPr>
          <a:xfrm>
            <a:off x="4958275" y="2160689"/>
            <a:ext cx="392112" cy="3365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solidFill>
                  <a:srgbClr val="FFED0D"/>
                </a:solidFill>
              </a:rPr>
              <a:t>3</a:t>
            </a:r>
            <a:endParaRPr lang="en-US" dirty="0">
              <a:solidFill>
                <a:srgbClr val="FFED0D"/>
              </a:solidFill>
            </a:endParaRPr>
          </a:p>
        </p:txBody>
      </p:sp>
      <p:sp>
        <p:nvSpPr>
          <p:cNvPr id="16" name="Oval 15"/>
          <p:cNvSpPr/>
          <p:nvPr/>
        </p:nvSpPr>
        <p:spPr>
          <a:xfrm>
            <a:off x="3443239" y="1018335"/>
            <a:ext cx="392112" cy="3365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solidFill>
                  <a:srgbClr val="FFED0D"/>
                </a:solidFill>
              </a:rPr>
              <a:t>4</a:t>
            </a:r>
            <a:endParaRPr lang="en-US" dirty="0">
              <a:solidFill>
                <a:srgbClr val="FFED0D"/>
              </a:solidFill>
            </a:endParaRPr>
          </a:p>
        </p:txBody>
      </p:sp>
      <p:sp>
        <p:nvSpPr>
          <p:cNvPr id="10" name="Oval 9"/>
          <p:cNvSpPr/>
          <p:nvPr/>
        </p:nvSpPr>
        <p:spPr>
          <a:xfrm>
            <a:off x="2207106" y="2076019"/>
            <a:ext cx="392112" cy="3365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solidFill>
                  <a:srgbClr val="FFED0D"/>
                </a:solidFill>
              </a:rPr>
              <a:t>5</a:t>
            </a:r>
            <a:endParaRPr lang="en-US" dirty="0">
              <a:solidFill>
                <a:srgbClr val="FFED0D"/>
              </a:solidFill>
            </a:endParaRPr>
          </a:p>
        </p:txBody>
      </p:sp>
      <p:sp>
        <p:nvSpPr>
          <p:cNvPr id="11" name="Oval 10"/>
          <p:cNvSpPr/>
          <p:nvPr/>
        </p:nvSpPr>
        <p:spPr>
          <a:xfrm>
            <a:off x="2207106" y="4116485"/>
            <a:ext cx="392112" cy="3365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solidFill>
                  <a:srgbClr val="FFED0D"/>
                </a:solidFill>
              </a:rPr>
              <a:t>6</a:t>
            </a:r>
            <a:endParaRPr lang="en-US" dirty="0">
              <a:solidFill>
                <a:srgbClr val="FFED0D"/>
              </a:solidFill>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173038"/>
            <a:ext cx="7042150" cy="482600"/>
          </a:xfrm>
        </p:spPr>
        <p:txBody>
          <a:bodyPr/>
          <a:lstStyle/>
          <a:p>
            <a:r>
              <a:rPr lang="en-US" sz="1800" dirty="0" smtClean="0">
                <a:latin typeface="Helvetica" charset="0"/>
                <a:cs typeface="Helvetica" charset="0"/>
              </a:rPr>
              <a:t>Channel Drawer Detail</a:t>
            </a:r>
            <a:r>
              <a:rPr lang="en-US" sz="1800" dirty="0" smtClean="0">
                <a:solidFill>
                  <a:srgbClr val="FFC000"/>
                </a:solidFill>
                <a:latin typeface="Helvetica" charset="0"/>
                <a:cs typeface="Helvetica" charset="0"/>
              </a:rPr>
              <a:t> </a:t>
            </a:r>
            <a:endParaRPr lang="en-US" sz="1800" dirty="0" smtClean="0">
              <a:solidFill>
                <a:srgbClr val="FFC000"/>
              </a:solidFill>
              <a:latin typeface="Helvetica" charset="0"/>
              <a:cs typeface="Helvetica" charset="0"/>
            </a:endParaRPr>
          </a:p>
        </p:txBody>
      </p:sp>
      <p:sp>
        <p:nvSpPr>
          <p:cNvPr id="21506" name="TextBox 1"/>
          <p:cNvSpPr txBox="1">
            <a:spLocks noChangeArrowheads="1"/>
          </p:cNvSpPr>
          <p:nvPr/>
        </p:nvSpPr>
        <p:spPr bwMode="auto">
          <a:xfrm>
            <a:off x="8753475" y="6529693"/>
            <a:ext cx="320675" cy="246221"/>
          </a:xfrm>
          <a:prstGeom prst="rect">
            <a:avLst/>
          </a:prstGeom>
          <a:noFill/>
          <a:ln w="9525">
            <a:noFill/>
            <a:miter lim="800000"/>
            <a:headEnd/>
            <a:tailEnd/>
          </a:ln>
        </p:spPr>
        <p:txBody>
          <a:bodyPr>
            <a:spAutoFit/>
          </a:bodyPr>
          <a:lstStyle/>
          <a:p>
            <a:r>
              <a:rPr lang="en-US" sz="1000" dirty="0">
                <a:solidFill>
                  <a:schemeClr val="bg1"/>
                </a:solidFill>
              </a:rPr>
              <a:t>2</a:t>
            </a:r>
          </a:p>
        </p:txBody>
      </p:sp>
      <p:sp>
        <p:nvSpPr>
          <p:cNvPr id="5" name="TextBox 4"/>
          <p:cNvSpPr txBox="1"/>
          <p:nvPr/>
        </p:nvSpPr>
        <p:spPr>
          <a:xfrm>
            <a:off x="5716866" y="800287"/>
            <a:ext cx="3427134" cy="3354764"/>
          </a:xfrm>
          <a:prstGeom prst="rect">
            <a:avLst/>
          </a:prstGeom>
          <a:noFill/>
        </p:spPr>
        <p:txBody>
          <a:bodyPr wrap="square">
            <a:spAutoFit/>
          </a:bodyPr>
          <a:lstStyle/>
          <a:p>
            <a:pPr>
              <a:defRPr/>
            </a:pPr>
            <a:r>
              <a:rPr lang="en-US" sz="1200" dirty="0">
                <a:solidFill>
                  <a:prstClr val="white"/>
                </a:solidFill>
              </a:rPr>
              <a:t>This demonstrates the </a:t>
            </a:r>
            <a:r>
              <a:rPr lang="en-US" sz="1200" dirty="0" smtClean="0">
                <a:solidFill>
                  <a:prstClr val="white"/>
                </a:solidFill>
              </a:rPr>
              <a:t> Channel </a:t>
            </a:r>
            <a:r>
              <a:rPr lang="en-US" sz="1200" dirty="0">
                <a:solidFill>
                  <a:prstClr val="white"/>
                </a:solidFill>
              </a:rPr>
              <a:t>Drawer </a:t>
            </a:r>
            <a:r>
              <a:rPr lang="en-US" sz="1200" dirty="0" smtClean="0">
                <a:solidFill>
                  <a:prstClr val="white"/>
                </a:solidFill>
              </a:rPr>
              <a:t> changes needed to handle Originals. </a:t>
            </a:r>
            <a:endParaRPr lang="en-US" sz="1200" dirty="0">
              <a:solidFill>
                <a:prstClr val="white"/>
              </a:solidFill>
            </a:endParaRPr>
          </a:p>
          <a:p>
            <a:pPr>
              <a:defRPr/>
            </a:pPr>
            <a:endParaRPr lang="en-US" sz="800" dirty="0">
              <a:solidFill>
                <a:prstClr val="white"/>
              </a:solidFill>
            </a:endParaRPr>
          </a:p>
          <a:p>
            <a:pPr>
              <a:defRPr/>
            </a:pPr>
            <a:r>
              <a:rPr lang="en-US" sz="1200" dirty="0">
                <a:solidFill>
                  <a:srgbClr val="FFC000"/>
                </a:solidFill>
              </a:rPr>
              <a:t>1.  </a:t>
            </a:r>
            <a:r>
              <a:rPr lang="en-US" sz="1200" dirty="0" smtClean="0">
                <a:solidFill>
                  <a:prstClr val="white"/>
                </a:solidFill>
              </a:rPr>
              <a:t>Channel name</a:t>
            </a:r>
            <a:endParaRPr lang="en-US" sz="1200" dirty="0">
              <a:solidFill>
                <a:srgbClr val="FFC000"/>
              </a:solidFill>
            </a:endParaRPr>
          </a:p>
          <a:p>
            <a:pPr>
              <a:defRPr/>
            </a:pPr>
            <a:endParaRPr lang="en-US" sz="800" dirty="0" smtClean="0">
              <a:solidFill>
                <a:srgbClr val="FFC000"/>
              </a:solidFill>
            </a:endParaRPr>
          </a:p>
          <a:p>
            <a:pPr marL="228600" indent="-228600">
              <a:buAutoNum type="arabicPeriod" startAt="2"/>
              <a:defRPr/>
            </a:pPr>
            <a:r>
              <a:rPr lang="en-US" sz="1200" dirty="0" smtClean="0">
                <a:solidFill>
                  <a:schemeClr val="bg1"/>
                </a:solidFill>
              </a:rPr>
              <a:t>Channel info</a:t>
            </a:r>
            <a:endParaRPr lang="en-US" sz="1200" dirty="0">
              <a:solidFill>
                <a:schemeClr val="bg1"/>
              </a:solidFill>
            </a:endParaRPr>
          </a:p>
          <a:p>
            <a:pPr>
              <a:defRPr/>
            </a:pPr>
            <a:endParaRPr lang="en-US" sz="800" dirty="0">
              <a:solidFill>
                <a:schemeClr val="bg1"/>
              </a:solidFill>
            </a:endParaRPr>
          </a:p>
          <a:p>
            <a:pPr marL="228600" indent="-228600">
              <a:buClr>
                <a:srgbClr val="FFC000"/>
              </a:buClr>
              <a:buAutoNum type="arabicPeriod" startAt="3"/>
              <a:defRPr/>
            </a:pPr>
            <a:r>
              <a:rPr lang="en-US" sz="1200" dirty="0" smtClean="0">
                <a:solidFill>
                  <a:schemeClr val="bg1"/>
                </a:solidFill>
              </a:rPr>
              <a:t>Artists typically on that channel</a:t>
            </a:r>
            <a:endParaRPr lang="en-US" sz="1200" dirty="0" smtClean="0">
              <a:solidFill>
                <a:schemeClr val="bg1"/>
              </a:solidFill>
            </a:endParaRPr>
          </a:p>
          <a:p>
            <a:pPr marL="228600" indent="-228600">
              <a:buAutoNum type="arabicPeriod" startAt="3"/>
              <a:defRPr/>
            </a:pPr>
            <a:endParaRPr lang="en-US" sz="800" dirty="0">
              <a:solidFill>
                <a:schemeClr val="bg1"/>
              </a:solidFill>
            </a:endParaRPr>
          </a:p>
          <a:p>
            <a:pPr marL="228600" indent="-228600">
              <a:buClr>
                <a:srgbClr val="FFC000"/>
              </a:buClr>
              <a:buAutoNum type="arabicPeriod" startAt="3"/>
              <a:defRPr/>
            </a:pPr>
            <a:r>
              <a:rPr lang="en-US" sz="1200" dirty="0" smtClean="0">
                <a:solidFill>
                  <a:schemeClr val="bg1"/>
                </a:solidFill>
              </a:rPr>
              <a:t>This is the channel the user is currently listening </a:t>
            </a:r>
            <a:r>
              <a:rPr lang="en-US" sz="1200" dirty="0" smtClean="0">
                <a:solidFill>
                  <a:schemeClr val="bg1"/>
                </a:solidFill>
              </a:rPr>
              <a:t>to.</a:t>
            </a:r>
          </a:p>
          <a:p>
            <a:pPr marL="228600" indent="-228600">
              <a:buClr>
                <a:srgbClr val="FFC000"/>
              </a:buClr>
              <a:buAutoNum type="arabicPeriod" startAt="3"/>
              <a:defRPr/>
            </a:pPr>
            <a:endParaRPr lang="en-US" sz="1200" b="1" dirty="0">
              <a:solidFill>
                <a:schemeClr val="bg1"/>
              </a:solidFill>
            </a:endParaRPr>
          </a:p>
          <a:p>
            <a:pPr marL="228600" indent="-228600">
              <a:buClr>
                <a:srgbClr val="FFC000"/>
              </a:buClr>
              <a:buAutoNum type="arabicPeriod" startAt="3"/>
              <a:defRPr/>
            </a:pPr>
            <a:r>
              <a:rPr lang="en-US" sz="1200" dirty="0" smtClean="0">
                <a:solidFill>
                  <a:schemeClr val="bg1"/>
                </a:solidFill>
              </a:rPr>
              <a:t>Back to channel list takes you to the list view of the channels.</a:t>
            </a:r>
          </a:p>
          <a:p>
            <a:pPr marL="228600" indent="-228600">
              <a:buClr>
                <a:srgbClr val="FFC000"/>
              </a:buClr>
              <a:buAutoNum type="arabicPeriod" startAt="3"/>
              <a:defRPr/>
            </a:pPr>
            <a:endParaRPr lang="en-US" sz="1200" dirty="0">
              <a:solidFill>
                <a:schemeClr val="bg1"/>
              </a:solidFill>
            </a:endParaRPr>
          </a:p>
          <a:p>
            <a:pPr marL="228600" indent="-228600">
              <a:buClr>
                <a:srgbClr val="FFC000"/>
              </a:buClr>
              <a:buAutoNum type="arabicPeriod" startAt="3"/>
              <a:defRPr/>
            </a:pPr>
            <a:r>
              <a:rPr lang="en-US" sz="1200" dirty="0" smtClean="0">
                <a:solidFill>
                  <a:schemeClr val="bg1"/>
                </a:solidFill>
              </a:rPr>
              <a:t>Now Playing has the artist currently playing on that channel. Hear it now will take you to the channel.</a:t>
            </a:r>
            <a:endParaRPr lang="en-US" sz="1200" dirty="0">
              <a:solidFill>
                <a:schemeClr val="bg1"/>
              </a:solidFill>
            </a:endParaRPr>
          </a:p>
          <a:p>
            <a:pPr>
              <a:defRPr/>
            </a:pPr>
            <a:r>
              <a:rPr lang="en-US" sz="1200" b="1" dirty="0">
                <a:solidFill>
                  <a:schemeClr val="bg1"/>
                </a:solidFill>
              </a:rPr>
              <a:t> </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9691" y="1090613"/>
            <a:ext cx="5377324" cy="4032993"/>
          </a:xfrm>
          <a:prstGeom prst="rect">
            <a:avLst/>
          </a:prstGeom>
          <a:noFill/>
          <a:ln w="9525">
            <a:noFill/>
            <a:miter lim="800000"/>
            <a:headEnd/>
            <a:tailEnd/>
          </a:ln>
        </p:spPr>
      </p:pic>
      <p:sp>
        <p:nvSpPr>
          <p:cNvPr id="13" name="Oval 12"/>
          <p:cNvSpPr/>
          <p:nvPr/>
        </p:nvSpPr>
        <p:spPr>
          <a:xfrm>
            <a:off x="4647595" y="1354885"/>
            <a:ext cx="392112" cy="3365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ED0D"/>
                </a:solidFill>
              </a:rPr>
              <a:t>1</a:t>
            </a:r>
          </a:p>
        </p:txBody>
      </p:sp>
      <p:sp>
        <p:nvSpPr>
          <p:cNvPr id="14" name="Oval 13"/>
          <p:cNvSpPr/>
          <p:nvPr/>
        </p:nvSpPr>
        <p:spPr>
          <a:xfrm>
            <a:off x="3730566" y="1901953"/>
            <a:ext cx="392112" cy="3365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solidFill>
                  <a:srgbClr val="FFED0D"/>
                </a:solidFill>
              </a:rPr>
              <a:t>2</a:t>
            </a:r>
            <a:endParaRPr lang="en-US" dirty="0">
              <a:solidFill>
                <a:srgbClr val="FFED0D"/>
              </a:solidFill>
            </a:endParaRPr>
          </a:p>
        </p:txBody>
      </p:sp>
      <p:sp>
        <p:nvSpPr>
          <p:cNvPr id="15" name="Oval 14"/>
          <p:cNvSpPr/>
          <p:nvPr/>
        </p:nvSpPr>
        <p:spPr>
          <a:xfrm>
            <a:off x="4958275" y="2160689"/>
            <a:ext cx="392112" cy="3365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solidFill>
                  <a:srgbClr val="FFED0D"/>
                </a:solidFill>
              </a:rPr>
              <a:t>3</a:t>
            </a:r>
            <a:endParaRPr lang="en-US" dirty="0">
              <a:solidFill>
                <a:srgbClr val="FFED0D"/>
              </a:solidFill>
            </a:endParaRPr>
          </a:p>
        </p:txBody>
      </p:sp>
      <p:sp>
        <p:nvSpPr>
          <p:cNvPr id="16" name="Oval 15"/>
          <p:cNvSpPr/>
          <p:nvPr/>
        </p:nvSpPr>
        <p:spPr>
          <a:xfrm>
            <a:off x="3443239" y="1018335"/>
            <a:ext cx="392112" cy="3365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solidFill>
                  <a:srgbClr val="FFED0D"/>
                </a:solidFill>
              </a:rPr>
              <a:t>4</a:t>
            </a:r>
            <a:endParaRPr lang="en-US" dirty="0">
              <a:solidFill>
                <a:srgbClr val="FFED0D"/>
              </a:solidFill>
            </a:endParaRPr>
          </a:p>
        </p:txBody>
      </p:sp>
      <p:sp>
        <p:nvSpPr>
          <p:cNvPr id="10" name="Oval 9"/>
          <p:cNvSpPr/>
          <p:nvPr/>
        </p:nvSpPr>
        <p:spPr>
          <a:xfrm>
            <a:off x="4451539" y="2643935"/>
            <a:ext cx="392112" cy="3365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solidFill>
                  <a:srgbClr val="FFED0D"/>
                </a:solidFill>
              </a:rPr>
              <a:t>6</a:t>
            </a:r>
            <a:endParaRPr lang="en-US" dirty="0">
              <a:solidFill>
                <a:srgbClr val="FFED0D"/>
              </a:solidFill>
            </a:endParaRPr>
          </a:p>
        </p:txBody>
      </p:sp>
    </p:spTree>
    <p:extLst>
      <p:ext uri="{BB962C8B-B14F-4D97-AF65-F5344CB8AC3E}">
        <p14:creationId xmlns:p14="http://schemas.microsoft.com/office/powerpoint/2010/main" val="5706807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173038"/>
            <a:ext cx="7042150" cy="482600"/>
          </a:xfrm>
        </p:spPr>
        <p:txBody>
          <a:bodyPr/>
          <a:lstStyle/>
          <a:p>
            <a:r>
              <a:rPr lang="en-US" sz="1800" dirty="0" smtClean="0">
                <a:latin typeface="Helvetica" charset="0"/>
                <a:cs typeface="Helvetica" charset="0"/>
              </a:rPr>
              <a:t>Channel Guide </a:t>
            </a:r>
            <a:r>
              <a:rPr lang="en-US" sz="1800" dirty="0" smtClean="0">
                <a:solidFill>
                  <a:srgbClr val="FFC000"/>
                </a:solidFill>
                <a:latin typeface="Helvetica" charset="0"/>
                <a:cs typeface="Helvetica" charset="0"/>
              </a:rPr>
              <a:t> </a:t>
            </a:r>
            <a:endParaRPr lang="en-US" sz="1800" dirty="0" smtClean="0">
              <a:solidFill>
                <a:srgbClr val="FFC000"/>
              </a:solidFill>
              <a:latin typeface="Helvetica" charset="0"/>
              <a:cs typeface="Helvetica" charset="0"/>
            </a:endParaRPr>
          </a:p>
        </p:txBody>
      </p:sp>
      <p:sp>
        <p:nvSpPr>
          <p:cNvPr id="21506" name="TextBox 1"/>
          <p:cNvSpPr txBox="1">
            <a:spLocks noChangeArrowheads="1"/>
          </p:cNvSpPr>
          <p:nvPr/>
        </p:nvSpPr>
        <p:spPr bwMode="auto">
          <a:xfrm>
            <a:off x="8753475" y="6529693"/>
            <a:ext cx="320675" cy="246221"/>
          </a:xfrm>
          <a:prstGeom prst="rect">
            <a:avLst/>
          </a:prstGeom>
          <a:noFill/>
          <a:ln w="9525">
            <a:noFill/>
            <a:miter lim="800000"/>
            <a:headEnd/>
            <a:tailEnd/>
          </a:ln>
        </p:spPr>
        <p:txBody>
          <a:bodyPr>
            <a:spAutoFit/>
          </a:bodyPr>
          <a:lstStyle/>
          <a:p>
            <a:r>
              <a:rPr lang="en-US" sz="1000" dirty="0">
                <a:solidFill>
                  <a:schemeClr val="bg1"/>
                </a:solidFill>
              </a:rPr>
              <a:t>2</a:t>
            </a:r>
          </a:p>
        </p:txBody>
      </p:sp>
      <p:sp>
        <p:nvSpPr>
          <p:cNvPr id="5" name="TextBox 4"/>
          <p:cNvSpPr txBox="1"/>
          <p:nvPr/>
        </p:nvSpPr>
        <p:spPr>
          <a:xfrm>
            <a:off x="5716866" y="800287"/>
            <a:ext cx="3427134" cy="2431435"/>
          </a:xfrm>
          <a:prstGeom prst="rect">
            <a:avLst/>
          </a:prstGeom>
          <a:noFill/>
        </p:spPr>
        <p:txBody>
          <a:bodyPr wrap="square">
            <a:spAutoFit/>
          </a:bodyPr>
          <a:lstStyle/>
          <a:p>
            <a:pPr>
              <a:defRPr/>
            </a:pPr>
            <a:r>
              <a:rPr lang="en-US" sz="1200" dirty="0">
                <a:solidFill>
                  <a:prstClr val="white"/>
                </a:solidFill>
              </a:rPr>
              <a:t>This demonstrates the </a:t>
            </a:r>
            <a:r>
              <a:rPr lang="en-US" sz="1200" dirty="0" smtClean="0">
                <a:solidFill>
                  <a:prstClr val="white"/>
                </a:solidFill>
              </a:rPr>
              <a:t> Channel </a:t>
            </a:r>
            <a:r>
              <a:rPr lang="en-US" sz="1200" dirty="0" smtClean="0">
                <a:solidFill>
                  <a:prstClr val="white"/>
                </a:solidFill>
              </a:rPr>
              <a:t>Guide. </a:t>
            </a:r>
            <a:endParaRPr lang="en-US" sz="1200" dirty="0">
              <a:solidFill>
                <a:prstClr val="white"/>
              </a:solidFill>
            </a:endParaRPr>
          </a:p>
          <a:p>
            <a:pPr>
              <a:defRPr/>
            </a:pPr>
            <a:endParaRPr lang="en-US" sz="800" dirty="0">
              <a:solidFill>
                <a:prstClr val="white"/>
              </a:solidFill>
            </a:endParaRPr>
          </a:p>
          <a:p>
            <a:pPr>
              <a:defRPr/>
            </a:pPr>
            <a:r>
              <a:rPr lang="en-US" sz="1200" dirty="0">
                <a:solidFill>
                  <a:srgbClr val="FFC000"/>
                </a:solidFill>
              </a:rPr>
              <a:t>1.  </a:t>
            </a:r>
            <a:r>
              <a:rPr lang="en-US" sz="1200" dirty="0" smtClean="0">
                <a:solidFill>
                  <a:prstClr val="white"/>
                </a:solidFill>
              </a:rPr>
              <a:t>This is the day of the week filter for showing results based on each day.</a:t>
            </a:r>
            <a:endParaRPr lang="en-US" sz="1200" dirty="0">
              <a:solidFill>
                <a:srgbClr val="FFC000"/>
              </a:solidFill>
            </a:endParaRPr>
          </a:p>
          <a:p>
            <a:pPr>
              <a:defRPr/>
            </a:pPr>
            <a:endParaRPr lang="en-US" sz="800" dirty="0" smtClean="0">
              <a:solidFill>
                <a:srgbClr val="FFC000"/>
              </a:solidFill>
            </a:endParaRPr>
          </a:p>
          <a:p>
            <a:pPr marL="228600" indent="-228600">
              <a:buAutoNum type="arabicPeriod" startAt="2"/>
              <a:defRPr/>
            </a:pPr>
            <a:r>
              <a:rPr lang="en-US" sz="1200" dirty="0" smtClean="0">
                <a:solidFill>
                  <a:schemeClr val="bg1"/>
                </a:solidFill>
              </a:rPr>
              <a:t>This </a:t>
            </a:r>
            <a:r>
              <a:rPr lang="en-US" sz="1200" dirty="0">
                <a:solidFill>
                  <a:schemeClr val="bg1"/>
                </a:solidFill>
              </a:rPr>
              <a:t>demonstrates how </a:t>
            </a:r>
            <a:r>
              <a:rPr lang="en-US" sz="1200" dirty="0" smtClean="0">
                <a:solidFill>
                  <a:schemeClr val="bg1"/>
                </a:solidFill>
              </a:rPr>
              <a:t>to filter </a:t>
            </a:r>
            <a:r>
              <a:rPr lang="en-US" sz="1200" dirty="0" smtClean="0">
                <a:solidFill>
                  <a:schemeClr val="bg1"/>
                </a:solidFill>
              </a:rPr>
              <a:t>by show titles.</a:t>
            </a:r>
            <a:endParaRPr lang="en-US" sz="1200" dirty="0">
              <a:solidFill>
                <a:schemeClr val="bg1"/>
              </a:solidFill>
            </a:endParaRPr>
          </a:p>
          <a:p>
            <a:pPr marL="228600" indent="-228600">
              <a:buAutoNum type="arabicPeriod" startAt="2"/>
              <a:defRPr/>
            </a:pPr>
            <a:endParaRPr lang="en-US" sz="800" dirty="0">
              <a:solidFill>
                <a:schemeClr val="bg1"/>
              </a:solidFill>
            </a:endParaRPr>
          </a:p>
          <a:p>
            <a:pPr marL="228600" indent="-228600">
              <a:buClr>
                <a:srgbClr val="FFC000"/>
              </a:buClr>
              <a:buAutoNum type="arabicPeriod" startAt="3"/>
              <a:defRPr/>
            </a:pPr>
            <a:r>
              <a:rPr lang="en-US" sz="1200" dirty="0" smtClean="0">
                <a:solidFill>
                  <a:schemeClr val="bg1"/>
                </a:solidFill>
              </a:rPr>
              <a:t>Shows the results of the filters.</a:t>
            </a:r>
            <a:endParaRPr lang="en-US" sz="1200" dirty="0" smtClean="0">
              <a:solidFill>
                <a:schemeClr val="bg1"/>
              </a:solidFill>
            </a:endParaRPr>
          </a:p>
          <a:p>
            <a:pPr marL="228600" indent="-228600">
              <a:buAutoNum type="arabicPeriod" startAt="3"/>
              <a:defRPr/>
            </a:pPr>
            <a:endParaRPr lang="en-US" sz="800" dirty="0">
              <a:solidFill>
                <a:schemeClr val="bg1"/>
              </a:solidFill>
            </a:endParaRPr>
          </a:p>
          <a:p>
            <a:pPr marL="228600" indent="-228600">
              <a:buClr>
                <a:srgbClr val="FFC000"/>
              </a:buClr>
              <a:buAutoNum type="arabicPeriod" startAt="3"/>
              <a:defRPr/>
            </a:pPr>
            <a:r>
              <a:rPr lang="en-US" sz="1200" dirty="0" smtClean="0">
                <a:solidFill>
                  <a:schemeClr val="bg1"/>
                </a:solidFill>
              </a:rPr>
              <a:t>Clicking the Channel list will return you to the channel list view.</a:t>
            </a:r>
            <a:endParaRPr lang="en-US" sz="1200" dirty="0">
              <a:solidFill>
                <a:schemeClr val="bg1"/>
              </a:solidFill>
            </a:endParaRPr>
          </a:p>
          <a:p>
            <a:pPr>
              <a:defRPr/>
            </a:pPr>
            <a:endParaRPr lang="en-US" sz="1200" b="1" dirty="0">
              <a:solidFill>
                <a:schemeClr val="bg1"/>
              </a:solidFill>
            </a:endParaRPr>
          </a:p>
          <a:p>
            <a:pPr>
              <a:defRPr/>
            </a:pPr>
            <a:r>
              <a:rPr lang="en-US" sz="1200" b="1" dirty="0">
                <a:solidFill>
                  <a:schemeClr val="bg1"/>
                </a:solidFill>
              </a:rPr>
              <a:t> </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9691" y="1090613"/>
            <a:ext cx="5377324" cy="4032993"/>
          </a:xfrm>
          <a:prstGeom prst="rect">
            <a:avLst/>
          </a:prstGeom>
          <a:noFill/>
          <a:ln w="9525">
            <a:noFill/>
            <a:miter lim="800000"/>
            <a:headEnd/>
            <a:tailEnd/>
          </a:ln>
        </p:spPr>
      </p:pic>
      <p:sp>
        <p:nvSpPr>
          <p:cNvPr id="13" name="Oval 12"/>
          <p:cNvSpPr/>
          <p:nvPr/>
        </p:nvSpPr>
        <p:spPr>
          <a:xfrm>
            <a:off x="4029529" y="1445785"/>
            <a:ext cx="392112" cy="3365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ED0D"/>
                </a:solidFill>
              </a:rPr>
              <a:t>1</a:t>
            </a:r>
          </a:p>
        </p:txBody>
      </p:sp>
      <p:sp>
        <p:nvSpPr>
          <p:cNvPr id="14" name="Oval 13"/>
          <p:cNvSpPr/>
          <p:nvPr/>
        </p:nvSpPr>
        <p:spPr>
          <a:xfrm>
            <a:off x="3182095" y="2836435"/>
            <a:ext cx="392112" cy="3365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solidFill>
                  <a:srgbClr val="FFED0D"/>
                </a:solidFill>
              </a:rPr>
              <a:t>2</a:t>
            </a:r>
            <a:endParaRPr lang="en-US" dirty="0">
              <a:solidFill>
                <a:srgbClr val="FFED0D"/>
              </a:solidFill>
            </a:endParaRPr>
          </a:p>
        </p:txBody>
      </p:sp>
      <p:sp>
        <p:nvSpPr>
          <p:cNvPr id="15" name="Oval 14"/>
          <p:cNvSpPr/>
          <p:nvPr/>
        </p:nvSpPr>
        <p:spPr>
          <a:xfrm>
            <a:off x="4958275" y="2370870"/>
            <a:ext cx="392112" cy="3365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solidFill>
                  <a:srgbClr val="FFED0D"/>
                </a:solidFill>
              </a:rPr>
              <a:t>3</a:t>
            </a:r>
            <a:endParaRPr lang="en-US" dirty="0">
              <a:solidFill>
                <a:srgbClr val="FFED0D"/>
              </a:solidFill>
            </a:endParaRPr>
          </a:p>
        </p:txBody>
      </p:sp>
      <p:sp>
        <p:nvSpPr>
          <p:cNvPr id="16" name="Oval 15"/>
          <p:cNvSpPr/>
          <p:nvPr/>
        </p:nvSpPr>
        <p:spPr>
          <a:xfrm>
            <a:off x="4762219" y="1090613"/>
            <a:ext cx="392112" cy="3365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solidFill>
                  <a:srgbClr val="FFED0D"/>
                </a:solidFill>
              </a:rPr>
              <a:t>4</a:t>
            </a:r>
            <a:endParaRPr lang="en-US" dirty="0">
              <a:solidFill>
                <a:srgbClr val="FFED0D"/>
              </a:solidFill>
            </a:endParaRPr>
          </a:p>
        </p:txBody>
      </p:sp>
    </p:spTree>
    <p:extLst>
      <p:ext uri="{BB962C8B-B14F-4D97-AF65-F5344CB8AC3E}">
        <p14:creationId xmlns:p14="http://schemas.microsoft.com/office/powerpoint/2010/main" val="369884627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8753475" y="6529693"/>
            <a:ext cx="320675" cy="246221"/>
          </a:xfrm>
          <a:prstGeom prst="rect">
            <a:avLst/>
          </a:prstGeom>
          <a:noFill/>
          <a:ln w="9525">
            <a:noFill/>
            <a:miter lim="800000"/>
            <a:headEnd/>
            <a:tailEnd/>
          </a:ln>
        </p:spPr>
        <p:txBody>
          <a:bodyPr>
            <a:spAutoFit/>
          </a:bodyPr>
          <a:lstStyle/>
          <a:p>
            <a:r>
              <a:rPr lang="en-US" sz="1000" dirty="0">
                <a:solidFill>
                  <a:schemeClr val="bg1"/>
                </a:solidFill>
              </a:rPr>
              <a:t>2</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9691" y="1090613"/>
            <a:ext cx="5377324" cy="4032993"/>
          </a:xfrm>
          <a:prstGeom prst="rect">
            <a:avLst/>
          </a:prstGeom>
          <a:noFill/>
          <a:ln w="9525">
            <a:noFill/>
            <a:miter lim="800000"/>
            <a:headEnd/>
            <a:tailEnd/>
          </a:ln>
        </p:spPr>
      </p:pic>
      <p:sp>
        <p:nvSpPr>
          <p:cNvPr id="13" name="Oval 12"/>
          <p:cNvSpPr/>
          <p:nvPr/>
        </p:nvSpPr>
        <p:spPr>
          <a:xfrm>
            <a:off x="2463195" y="2497239"/>
            <a:ext cx="392112" cy="3365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ED0D"/>
                </a:solidFill>
              </a:rPr>
              <a:t>1</a:t>
            </a:r>
          </a:p>
        </p:txBody>
      </p:sp>
      <p:sp>
        <p:nvSpPr>
          <p:cNvPr id="14" name="Oval 13"/>
          <p:cNvSpPr/>
          <p:nvPr/>
        </p:nvSpPr>
        <p:spPr>
          <a:xfrm>
            <a:off x="3835351" y="4108828"/>
            <a:ext cx="392112" cy="3365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solidFill>
                  <a:srgbClr val="FFED0D"/>
                </a:solidFill>
              </a:rPr>
              <a:t>2</a:t>
            </a:r>
            <a:endParaRPr lang="en-US" dirty="0">
              <a:solidFill>
                <a:srgbClr val="FFED0D"/>
              </a:solidFill>
            </a:endParaRPr>
          </a:p>
        </p:txBody>
      </p:sp>
      <p:sp>
        <p:nvSpPr>
          <p:cNvPr id="15" name="Oval 14"/>
          <p:cNvSpPr/>
          <p:nvPr/>
        </p:nvSpPr>
        <p:spPr>
          <a:xfrm>
            <a:off x="4955083" y="1703489"/>
            <a:ext cx="392112" cy="3365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solidFill>
                  <a:srgbClr val="FFED0D"/>
                </a:solidFill>
              </a:rPr>
              <a:t>3</a:t>
            </a:r>
            <a:endParaRPr lang="en-US" dirty="0">
              <a:solidFill>
                <a:srgbClr val="FFED0D"/>
              </a:solidFill>
            </a:endParaRPr>
          </a:p>
        </p:txBody>
      </p:sp>
      <p:sp>
        <p:nvSpPr>
          <p:cNvPr id="10" name="TextBox 9"/>
          <p:cNvSpPr txBox="1"/>
          <p:nvPr/>
        </p:nvSpPr>
        <p:spPr>
          <a:xfrm>
            <a:off x="6081486" y="1090613"/>
            <a:ext cx="2892652" cy="3354765"/>
          </a:xfrm>
          <a:prstGeom prst="rect">
            <a:avLst/>
          </a:prstGeom>
          <a:noFill/>
        </p:spPr>
        <p:txBody>
          <a:bodyPr wrap="square">
            <a:spAutoFit/>
          </a:bodyPr>
          <a:lstStyle/>
          <a:p>
            <a:pPr>
              <a:buClr>
                <a:srgbClr val="FFCC66"/>
              </a:buClr>
              <a:defRPr/>
            </a:pPr>
            <a:r>
              <a:rPr lang="en-US" sz="1200" b="1" dirty="0" smtClean="0">
                <a:solidFill>
                  <a:prstClr val="white"/>
                </a:solidFill>
              </a:rPr>
              <a:t>This is the screen view when the user says No.  Messaging is </a:t>
            </a:r>
            <a:r>
              <a:rPr lang="en-US" sz="1200" b="1" dirty="0" smtClean="0">
                <a:solidFill>
                  <a:prstClr val="white"/>
                </a:solidFill>
              </a:rPr>
              <a:t>provided  </a:t>
            </a:r>
            <a:r>
              <a:rPr lang="en-US" sz="1200" b="1" dirty="0" smtClean="0">
                <a:solidFill>
                  <a:prstClr val="white"/>
                </a:solidFill>
              </a:rPr>
              <a:t>informing the user of 3 ways to resume the media experience:</a:t>
            </a:r>
          </a:p>
          <a:p>
            <a:pPr marL="228600" indent="-228600">
              <a:buClr>
                <a:srgbClr val="FFCC66"/>
              </a:buClr>
              <a:buFontTx/>
              <a:buAutoNum type="arabicPeriod"/>
              <a:defRPr/>
            </a:pPr>
            <a:endParaRPr lang="en-US" sz="1200" b="1" dirty="0">
              <a:solidFill>
                <a:prstClr val="white"/>
              </a:solidFill>
            </a:endParaRPr>
          </a:p>
          <a:p>
            <a:pPr marL="228600" indent="-228600">
              <a:buClr>
                <a:srgbClr val="FFCC66"/>
              </a:buClr>
              <a:buFontTx/>
              <a:buAutoNum type="arabicPeriod"/>
              <a:defRPr/>
            </a:pPr>
            <a:r>
              <a:rPr lang="en-US" sz="1200" b="1" dirty="0" smtClean="0">
                <a:solidFill>
                  <a:prstClr val="white"/>
                </a:solidFill>
              </a:rPr>
              <a:t>They have the option to Resume Playing the last channel they were listening to</a:t>
            </a:r>
          </a:p>
          <a:p>
            <a:pPr marL="228600" indent="-228600">
              <a:buClr>
                <a:srgbClr val="FFCC66"/>
              </a:buClr>
              <a:buFontTx/>
              <a:buAutoNum type="arabicPeriod"/>
              <a:defRPr/>
            </a:pPr>
            <a:endParaRPr lang="en-US" sz="1200" b="1" dirty="0">
              <a:solidFill>
                <a:prstClr val="white"/>
              </a:solidFill>
            </a:endParaRPr>
          </a:p>
          <a:p>
            <a:pPr marL="228600" indent="-228600">
              <a:buClr>
                <a:srgbClr val="FFCC66"/>
              </a:buClr>
              <a:buFontTx/>
              <a:buAutoNum type="arabicPeriod"/>
              <a:defRPr/>
            </a:pPr>
            <a:r>
              <a:rPr lang="en-US" sz="1200" b="1" dirty="0" smtClean="0">
                <a:solidFill>
                  <a:prstClr val="white"/>
                </a:solidFill>
              </a:rPr>
              <a:t>They can choose a video from the related bar</a:t>
            </a:r>
          </a:p>
          <a:p>
            <a:pPr marL="228600" indent="-228600">
              <a:buClr>
                <a:srgbClr val="FFCC66"/>
              </a:buClr>
              <a:buFontTx/>
              <a:buAutoNum type="arabicPeriod"/>
              <a:defRPr/>
            </a:pPr>
            <a:endParaRPr lang="en-US" sz="1200" b="1" dirty="0">
              <a:solidFill>
                <a:prstClr val="white"/>
              </a:solidFill>
            </a:endParaRPr>
          </a:p>
          <a:p>
            <a:pPr marL="228600" indent="-228600">
              <a:buClr>
                <a:srgbClr val="FFCC66"/>
              </a:buClr>
              <a:buFontTx/>
              <a:buAutoNum type="arabicPeriod"/>
              <a:defRPr/>
            </a:pPr>
            <a:r>
              <a:rPr lang="en-US" sz="1200" b="1" dirty="0" smtClean="0">
                <a:solidFill>
                  <a:prstClr val="white"/>
                </a:solidFill>
              </a:rPr>
              <a:t>They can select a new channel</a:t>
            </a:r>
          </a:p>
          <a:p>
            <a:pPr marL="685800" lvl="1" indent="-228600">
              <a:buClr>
                <a:srgbClr val="FFCC66"/>
              </a:buClr>
              <a:buFont typeface="Arial" pitchFamily="34" charset="0"/>
              <a:buChar char="•"/>
              <a:defRPr/>
            </a:pPr>
            <a:endParaRPr lang="en-US" sz="1100" b="1" dirty="0">
              <a:solidFill>
                <a:prstClr val="white"/>
              </a:solidFill>
            </a:endParaRPr>
          </a:p>
          <a:p>
            <a:pPr>
              <a:buClr>
                <a:srgbClr val="FFCC66"/>
              </a:buClr>
              <a:defRPr/>
            </a:pPr>
            <a:endParaRPr lang="en-US" sz="1100" b="1" dirty="0">
              <a:solidFill>
                <a:prstClr val="white"/>
              </a:solidFill>
            </a:endParaRPr>
          </a:p>
          <a:p>
            <a:pPr lvl="1">
              <a:defRPr/>
            </a:pPr>
            <a:endParaRPr lang="en-US" sz="1100" b="1" dirty="0">
              <a:solidFill>
                <a:prstClr val="white"/>
              </a:solidFill>
            </a:endParaRPr>
          </a:p>
          <a:p>
            <a:pPr marL="685800" lvl="1" indent="-228600">
              <a:buFont typeface="Arial" pitchFamily="34" charset="0"/>
              <a:buChar char="•"/>
              <a:defRPr/>
            </a:pPr>
            <a:endParaRPr lang="en-US" sz="1100" b="1" dirty="0">
              <a:solidFill>
                <a:prstClr val="white"/>
              </a:solidFill>
            </a:endParaRPr>
          </a:p>
        </p:txBody>
      </p:sp>
      <p:sp>
        <p:nvSpPr>
          <p:cNvPr id="17" name="Title 1"/>
          <p:cNvSpPr txBox="1">
            <a:spLocks/>
          </p:cNvSpPr>
          <p:nvPr/>
        </p:nvSpPr>
        <p:spPr bwMode="auto">
          <a:xfrm>
            <a:off x="457200" y="173038"/>
            <a:ext cx="7042150" cy="482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400" b="1" kern="1200">
                <a:solidFill>
                  <a:schemeClr val="bg1"/>
                </a:solidFill>
                <a:latin typeface="Helvetica"/>
                <a:ea typeface="+mj-ea"/>
                <a:cs typeface="Helvetica"/>
              </a:defRPr>
            </a:lvl1pPr>
            <a:lvl2pPr algn="l" defTabSz="457200" rtl="0" eaLnBrk="0" fontAlgn="base" hangingPunct="0">
              <a:spcBef>
                <a:spcPct val="0"/>
              </a:spcBef>
              <a:spcAft>
                <a:spcPct val="0"/>
              </a:spcAft>
              <a:defRPr sz="2400" b="1">
                <a:solidFill>
                  <a:schemeClr val="bg1"/>
                </a:solidFill>
                <a:latin typeface="Helvetica" charset="0"/>
                <a:cs typeface="Helvetica" charset="0"/>
              </a:defRPr>
            </a:lvl2pPr>
            <a:lvl3pPr algn="l" defTabSz="457200" rtl="0" eaLnBrk="0" fontAlgn="base" hangingPunct="0">
              <a:spcBef>
                <a:spcPct val="0"/>
              </a:spcBef>
              <a:spcAft>
                <a:spcPct val="0"/>
              </a:spcAft>
              <a:defRPr sz="2400" b="1">
                <a:solidFill>
                  <a:schemeClr val="bg1"/>
                </a:solidFill>
                <a:latin typeface="Helvetica" charset="0"/>
                <a:cs typeface="Helvetica" charset="0"/>
              </a:defRPr>
            </a:lvl3pPr>
            <a:lvl4pPr algn="l" defTabSz="457200" rtl="0" eaLnBrk="0" fontAlgn="base" hangingPunct="0">
              <a:spcBef>
                <a:spcPct val="0"/>
              </a:spcBef>
              <a:spcAft>
                <a:spcPct val="0"/>
              </a:spcAft>
              <a:defRPr sz="2400" b="1">
                <a:solidFill>
                  <a:schemeClr val="bg1"/>
                </a:solidFill>
                <a:latin typeface="Helvetica" charset="0"/>
                <a:cs typeface="Helvetica" charset="0"/>
              </a:defRPr>
            </a:lvl4pPr>
            <a:lvl5pPr algn="l" defTabSz="457200" rtl="0" eaLnBrk="0" fontAlgn="base" hangingPunct="0">
              <a:spcBef>
                <a:spcPct val="0"/>
              </a:spcBef>
              <a:spcAft>
                <a:spcPct val="0"/>
              </a:spcAft>
              <a:defRPr sz="2400" b="1">
                <a:solidFill>
                  <a:schemeClr val="bg1"/>
                </a:solidFill>
                <a:latin typeface="Helvetica" charset="0"/>
                <a:cs typeface="Helvetica" charset="0"/>
              </a:defRPr>
            </a:lvl5pPr>
            <a:lvl6pPr marL="457200" algn="l" defTabSz="457200" rtl="0" fontAlgn="base">
              <a:spcBef>
                <a:spcPct val="0"/>
              </a:spcBef>
              <a:spcAft>
                <a:spcPct val="0"/>
              </a:spcAft>
              <a:defRPr sz="2400" b="1">
                <a:solidFill>
                  <a:schemeClr val="bg1"/>
                </a:solidFill>
                <a:latin typeface="Futura Std Book"/>
              </a:defRPr>
            </a:lvl6pPr>
            <a:lvl7pPr marL="914400" algn="l" defTabSz="457200" rtl="0" fontAlgn="base">
              <a:spcBef>
                <a:spcPct val="0"/>
              </a:spcBef>
              <a:spcAft>
                <a:spcPct val="0"/>
              </a:spcAft>
              <a:defRPr sz="2400" b="1">
                <a:solidFill>
                  <a:schemeClr val="bg1"/>
                </a:solidFill>
                <a:latin typeface="Futura Std Book"/>
              </a:defRPr>
            </a:lvl7pPr>
            <a:lvl8pPr marL="1371600" algn="l" defTabSz="457200" rtl="0" fontAlgn="base">
              <a:spcBef>
                <a:spcPct val="0"/>
              </a:spcBef>
              <a:spcAft>
                <a:spcPct val="0"/>
              </a:spcAft>
              <a:defRPr sz="2400" b="1">
                <a:solidFill>
                  <a:schemeClr val="bg1"/>
                </a:solidFill>
                <a:latin typeface="Futura Std Book"/>
              </a:defRPr>
            </a:lvl8pPr>
            <a:lvl9pPr marL="1828800" algn="l" defTabSz="457200" rtl="0" fontAlgn="base">
              <a:spcBef>
                <a:spcPct val="0"/>
              </a:spcBef>
              <a:spcAft>
                <a:spcPct val="0"/>
              </a:spcAft>
              <a:defRPr sz="2400" b="1">
                <a:solidFill>
                  <a:schemeClr val="bg1"/>
                </a:solidFill>
                <a:latin typeface="Futura Std Book"/>
              </a:defRPr>
            </a:lvl9pPr>
          </a:lstStyle>
          <a:p>
            <a:r>
              <a:rPr lang="en-US" sz="1800" smtClean="0">
                <a:latin typeface="Helvetica" charset="0"/>
                <a:cs typeface="Helvetica" charset="0"/>
              </a:rPr>
              <a:t>Audio Channels – “Are You Still Listening?” Prompt </a:t>
            </a:r>
            <a:endParaRPr lang="en-US" sz="1800" dirty="0" smtClean="0">
              <a:latin typeface="Helvetica" charset="0"/>
              <a:cs typeface="Helvetica" charset="0"/>
            </a:endParaRPr>
          </a:p>
        </p:txBody>
      </p:sp>
    </p:spTree>
    <p:extLst>
      <p:ext uri="{BB962C8B-B14F-4D97-AF65-F5344CB8AC3E}">
        <p14:creationId xmlns:p14="http://schemas.microsoft.com/office/powerpoint/2010/main" val="15036063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173038"/>
            <a:ext cx="7042150" cy="482600"/>
          </a:xfrm>
        </p:spPr>
        <p:txBody>
          <a:bodyPr/>
          <a:lstStyle/>
          <a:p>
            <a:r>
              <a:rPr lang="en-US" sz="1800" dirty="0" smtClean="0">
                <a:latin typeface="Helvetica" charset="0"/>
                <a:cs typeface="Helvetica" charset="0"/>
              </a:rPr>
              <a:t>Landing Page</a:t>
            </a:r>
            <a:endParaRPr lang="en-US" sz="1800" dirty="0" smtClean="0">
              <a:solidFill>
                <a:srgbClr val="FFC000"/>
              </a:solidFill>
              <a:latin typeface="Helvetica" charset="0"/>
              <a:cs typeface="Helvetica" charset="0"/>
            </a:endParaRPr>
          </a:p>
        </p:txBody>
      </p:sp>
      <p:sp>
        <p:nvSpPr>
          <p:cNvPr id="21506" name="TextBox 1"/>
          <p:cNvSpPr txBox="1">
            <a:spLocks noChangeArrowheads="1"/>
          </p:cNvSpPr>
          <p:nvPr/>
        </p:nvSpPr>
        <p:spPr bwMode="auto">
          <a:xfrm>
            <a:off x="8753475" y="6529693"/>
            <a:ext cx="320675" cy="246221"/>
          </a:xfrm>
          <a:prstGeom prst="rect">
            <a:avLst/>
          </a:prstGeom>
          <a:noFill/>
          <a:ln w="9525">
            <a:noFill/>
            <a:miter lim="800000"/>
            <a:headEnd/>
            <a:tailEnd/>
          </a:ln>
        </p:spPr>
        <p:txBody>
          <a:bodyPr>
            <a:spAutoFit/>
          </a:bodyPr>
          <a:lstStyle/>
          <a:p>
            <a:r>
              <a:rPr lang="en-US" sz="1000" dirty="0">
                <a:solidFill>
                  <a:prstClr val="white"/>
                </a:solidFill>
              </a:rPr>
              <a:t>2</a:t>
            </a:r>
          </a:p>
        </p:txBody>
      </p:sp>
      <p:sp>
        <p:nvSpPr>
          <p:cNvPr id="5" name="TextBox 4"/>
          <p:cNvSpPr txBox="1"/>
          <p:nvPr/>
        </p:nvSpPr>
        <p:spPr>
          <a:xfrm>
            <a:off x="5311588" y="1001993"/>
            <a:ext cx="3602224" cy="3170099"/>
          </a:xfrm>
          <a:prstGeom prst="rect">
            <a:avLst/>
          </a:prstGeom>
          <a:noFill/>
        </p:spPr>
        <p:txBody>
          <a:bodyPr wrap="square">
            <a:spAutoFit/>
          </a:bodyPr>
          <a:lstStyle/>
          <a:p>
            <a:pPr>
              <a:defRPr/>
            </a:pPr>
            <a:r>
              <a:rPr lang="en-US" sz="1200" dirty="0" smtClean="0">
                <a:solidFill>
                  <a:prstClr val="white"/>
                </a:solidFill>
              </a:rPr>
              <a:t>Activate the VOD bar highlighting VOD content. </a:t>
            </a:r>
            <a:endParaRPr lang="en-US" sz="1200" dirty="0">
              <a:solidFill>
                <a:prstClr val="white"/>
              </a:solidFill>
            </a:endParaRPr>
          </a:p>
          <a:p>
            <a:pPr>
              <a:defRPr/>
            </a:pPr>
            <a:endParaRPr lang="en-US" sz="800" dirty="0">
              <a:solidFill>
                <a:prstClr val="white"/>
              </a:solidFill>
            </a:endParaRPr>
          </a:p>
          <a:p>
            <a:pPr marL="228600" indent="-228600">
              <a:buClr>
                <a:srgbClr val="FFC000"/>
              </a:buClr>
              <a:buAutoNum type="arabicPeriod"/>
              <a:defRPr/>
            </a:pPr>
            <a:r>
              <a:rPr lang="en-US" sz="1200" dirty="0" smtClean="0">
                <a:solidFill>
                  <a:prstClr val="white"/>
                </a:solidFill>
              </a:rPr>
              <a:t>Second bar on landing page is dedicated to VOD content. This screen is only for reference of the second bar position.  The bottom and top bars should be ignored.  No change to the current Landing Page other than the activation of the second bar. </a:t>
            </a:r>
            <a:endParaRPr lang="en-US" sz="1200" dirty="0">
              <a:solidFill>
                <a:prstClr val="white"/>
              </a:solidFill>
            </a:endParaRPr>
          </a:p>
          <a:p>
            <a:pPr marL="685800" lvl="1" indent="-228600">
              <a:buFont typeface="Arial" pitchFamily="34" charset="0"/>
              <a:buChar char="•"/>
              <a:defRPr/>
            </a:pPr>
            <a:r>
              <a:rPr lang="en-US" sz="1200" dirty="0" smtClean="0">
                <a:solidFill>
                  <a:prstClr val="white"/>
                </a:solidFill>
              </a:rPr>
              <a:t>Images are video stills</a:t>
            </a:r>
          </a:p>
          <a:p>
            <a:pPr marL="685800" lvl="1" indent="-228600">
              <a:buFont typeface="Arial" pitchFamily="34" charset="0"/>
              <a:buChar char="•"/>
              <a:defRPr/>
            </a:pPr>
            <a:r>
              <a:rPr lang="en-US" sz="1200" dirty="0" smtClean="0">
                <a:solidFill>
                  <a:prstClr val="white"/>
                </a:solidFill>
              </a:rPr>
              <a:t>Each image represents a VOD asset</a:t>
            </a:r>
          </a:p>
          <a:p>
            <a:pPr marL="685800" lvl="1" indent="-228600">
              <a:buFont typeface="Arial" pitchFamily="34" charset="0"/>
              <a:buChar char="•"/>
              <a:defRPr/>
            </a:pPr>
            <a:r>
              <a:rPr lang="en-US" sz="1200" dirty="0" smtClean="0">
                <a:solidFill>
                  <a:prstClr val="white"/>
                </a:solidFill>
              </a:rPr>
              <a:t>Assets to be programmed by Marketing; need to determine how they get programmed – back-up to link the user to My Music to Search VOD library?</a:t>
            </a:r>
          </a:p>
          <a:p>
            <a:pPr marL="685800" lvl="1" indent="-228600">
              <a:buFont typeface="Arial" pitchFamily="34" charset="0"/>
              <a:buChar char="•"/>
              <a:defRPr/>
            </a:pPr>
            <a:endParaRPr lang="en-US" sz="1200" dirty="0">
              <a:solidFill>
                <a:prstClr val="white"/>
              </a:solidFill>
            </a:endParaRPr>
          </a:p>
          <a:p>
            <a:pPr>
              <a:defRPr/>
            </a:pPr>
            <a:endParaRPr lang="en-US" sz="1200" b="1" dirty="0">
              <a:solidFill>
                <a:prstClr val="white"/>
              </a:solidFill>
            </a:endParaRPr>
          </a:p>
          <a:p>
            <a:pPr>
              <a:defRPr/>
            </a:pPr>
            <a:r>
              <a:rPr lang="en-US" sz="1200" b="1" dirty="0">
                <a:solidFill>
                  <a:prstClr val="white"/>
                </a:solidFill>
              </a:rPr>
              <a:t> </a:t>
            </a: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bwMode="auto">
          <a:xfrm>
            <a:off x="450579" y="1218078"/>
            <a:ext cx="4491068" cy="3368301"/>
          </a:xfrm>
          <a:prstGeom prst="rect">
            <a:avLst/>
          </a:prstGeom>
          <a:noFill/>
          <a:ln>
            <a:noFill/>
          </a:ln>
        </p:spPr>
      </p:pic>
      <p:sp>
        <p:nvSpPr>
          <p:cNvPr id="7" name="Oval 6"/>
          <p:cNvSpPr/>
          <p:nvPr/>
        </p:nvSpPr>
        <p:spPr>
          <a:xfrm>
            <a:off x="4699565" y="2565678"/>
            <a:ext cx="392112" cy="3365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ED0D"/>
                </a:solidFill>
              </a:rPr>
              <a:t>1</a:t>
            </a:r>
          </a:p>
        </p:txBody>
      </p:sp>
    </p:spTree>
    <p:extLst>
      <p:ext uri="{BB962C8B-B14F-4D97-AF65-F5344CB8AC3E}">
        <p14:creationId xmlns:p14="http://schemas.microsoft.com/office/powerpoint/2010/main" val="233107010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8753475" y="6529693"/>
            <a:ext cx="320675" cy="246221"/>
          </a:xfrm>
          <a:prstGeom prst="rect">
            <a:avLst/>
          </a:prstGeom>
          <a:noFill/>
          <a:ln w="9525">
            <a:noFill/>
            <a:miter lim="800000"/>
            <a:headEnd/>
            <a:tailEnd/>
          </a:ln>
        </p:spPr>
        <p:txBody>
          <a:bodyPr>
            <a:spAutoFit/>
          </a:bodyPr>
          <a:lstStyle/>
          <a:p>
            <a:r>
              <a:rPr lang="en-US" sz="1000" dirty="0">
                <a:solidFill>
                  <a:schemeClr val="bg1"/>
                </a:solidFill>
              </a:rPr>
              <a:t>2</a:t>
            </a:r>
          </a:p>
        </p:txBody>
      </p:sp>
      <p:sp>
        <p:nvSpPr>
          <p:cNvPr id="5" name="TextBox 4"/>
          <p:cNvSpPr txBox="1"/>
          <p:nvPr/>
        </p:nvSpPr>
        <p:spPr>
          <a:xfrm>
            <a:off x="5716866" y="800287"/>
            <a:ext cx="3427134" cy="2616101"/>
          </a:xfrm>
          <a:prstGeom prst="rect">
            <a:avLst/>
          </a:prstGeom>
          <a:noFill/>
        </p:spPr>
        <p:txBody>
          <a:bodyPr wrap="square">
            <a:spAutoFit/>
          </a:bodyPr>
          <a:lstStyle/>
          <a:p>
            <a:pPr>
              <a:defRPr/>
            </a:pPr>
            <a:r>
              <a:rPr lang="en-US" sz="1200" dirty="0">
                <a:solidFill>
                  <a:prstClr val="white"/>
                </a:solidFill>
              </a:rPr>
              <a:t>This demonstrates </a:t>
            </a:r>
            <a:r>
              <a:rPr lang="en-US" sz="1200" dirty="0" smtClean="0">
                <a:solidFill>
                  <a:prstClr val="white"/>
                </a:solidFill>
              </a:rPr>
              <a:t>MC U&amp;A when the show is not live.</a:t>
            </a:r>
            <a:endParaRPr lang="en-US" sz="1200" dirty="0">
              <a:solidFill>
                <a:prstClr val="white"/>
              </a:solidFill>
            </a:endParaRPr>
          </a:p>
          <a:p>
            <a:pPr>
              <a:defRPr/>
            </a:pPr>
            <a:endParaRPr lang="en-US" sz="800" dirty="0">
              <a:solidFill>
                <a:prstClr val="white"/>
              </a:solidFill>
            </a:endParaRPr>
          </a:p>
          <a:p>
            <a:pPr>
              <a:defRPr/>
            </a:pPr>
            <a:r>
              <a:rPr lang="en-US" sz="1200" dirty="0">
                <a:solidFill>
                  <a:srgbClr val="FFC000"/>
                </a:solidFill>
              </a:rPr>
              <a:t>1.  </a:t>
            </a:r>
            <a:r>
              <a:rPr lang="en-US" sz="1200" dirty="0" smtClean="0">
                <a:solidFill>
                  <a:prstClr val="white"/>
                </a:solidFill>
              </a:rPr>
              <a:t>If the show is not live, people can submit questions for future shows.</a:t>
            </a:r>
            <a:endParaRPr lang="en-US" sz="1200" dirty="0">
              <a:solidFill>
                <a:srgbClr val="FFC000"/>
              </a:solidFill>
            </a:endParaRPr>
          </a:p>
          <a:p>
            <a:pPr>
              <a:defRPr/>
            </a:pPr>
            <a:endParaRPr lang="en-US" sz="800" dirty="0" smtClean="0">
              <a:solidFill>
                <a:srgbClr val="FFC000"/>
              </a:solidFill>
            </a:endParaRPr>
          </a:p>
          <a:p>
            <a:pPr marL="228600" indent="-228600">
              <a:buAutoNum type="arabicPeriod" startAt="2"/>
              <a:defRPr/>
            </a:pPr>
            <a:r>
              <a:rPr lang="en-US" sz="1200" dirty="0" smtClean="0">
                <a:solidFill>
                  <a:schemeClr val="bg1"/>
                </a:solidFill>
              </a:rPr>
              <a:t>Shows the next time the show is on.</a:t>
            </a:r>
            <a:endParaRPr lang="en-US" sz="1200" dirty="0">
              <a:solidFill>
                <a:schemeClr val="bg1"/>
              </a:solidFill>
            </a:endParaRPr>
          </a:p>
          <a:p>
            <a:pPr marL="228600" indent="-228600">
              <a:buAutoNum type="arabicPeriod" startAt="2"/>
              <a:defRPr/>
            </a:pPr>
            <a:endParaRPr lang="en-US" sz="800" dirty="0">
              <a:solidFill>
                <a:schemeClr val="bg1"/>
              </a:solidFill>
            </a:endParaRPr>
          </a:p>
          <a:p>
            <a:pPr marL="228600" indent="-228600">
              <a:buClr>
                <a:srgbClr val="FFC000"/>
              </a:buClr>
              <a:buAutoNum type="arabicPeriod" startAt="3"/>
              <a:defRPr/>
            </a:pPr>
            <a:r>
              <a:rPr lang="en-US" sz="1200" dirty="0" smtClean="0">
                <a:solidFill>
                  <a:schemeClr val="bg1"/>
                </a:solidFill>
              </a:rPr>
              <a:t>Informational c</a:t>
            </a:r>
            <a:r>
              <a:rPr lang="en-US" sz="1200" dirty="0" smtClean="0">
                <a:solidFill>
                  <a:schemeClr val="bg1"/>
                </a:solidFill>
              </a:rPr>
              <a:t>opy for the shows.</a:t>
            </a:r>
            <a:endParaRPr lang="en-US" sz="1200" dirty="0" smtClean="0">
              <a:solidFill>
                <a:schemeClr val="bg1"/>
              </a:solidFill>
            </a:endParaRPr>
          </a:p>
          <a:p>
            <a:pPr marL="228600" indent="-228600">
              <a:buAutoNum type="arabicPeriod" startAt="3"/>
              <a:defRPr/>
            </a:pPr>
            <a:endParaRPr lang="en-US" sz="800" dirty="0">
              <a:solidFill>
                <a:schemeClr val="bg1"/>
              </a:solidFill>
            </a:endParaRPr>
          </a:p>
          <a:p>
            <a:pPr marL="228600" indent="-228600">
              <a:buClr>
                <a:srgbClr val="FFC000"/>
              </a:buClr>
              <a:buAutoNum type="arabicPeriod" startAt="3"/>
              <a:defRPr/>
            </a:pPr>
            <a:r>
              <a:rPr lang="en-US" sz="1200" dirty="0" smtClean="0">
                <a:solidFill>
                  <a:schemeClr val="bg1"/>
                </a:solidFill>
              </a:rPr>
              <a:t>This takes you to the channel guide that shows when the future episodes of MC U&amp;A are airing.</a:t>
            </a:r>
            <a:endParaRPr lang="en-US" sz="1200" dirty="0">
              <a:solidFill>
                <a:schemeClr val="bg1"/>
              </a:solidFill>
            </a:endParaRPr>
          </a:p>
          <a:p>
            <a:pPr>
              <a:defRPr/>
            </a:pPr>
            <a:endParaRPr lang="en-US" sz="1200" b="1" dirty="0">
              <a:solidFill>
                <a:schemeClr val="bg1"/>
              </a:solidFill>
            </a:endParaRPr>
          </a:p>
          <a:p>
            <a:pPr>
              <a:defRPr/>
            </a:pPr>
            <a:r>
              <a:rPr lang="en-US" sz="1200" b="1" dirty="0">
                <a:solidFill>
                  <a:schemeClr val="bg1"/>
                </a:solidFill>
              </a:rPr>
              <a:t> </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9691" y="1090613"/>
            <a:ext cx="5377324" cy="4032993"/>
          </a:xfrm>
          <a:prstGeom prst="rect">
            <a:avLst/>
          </a:prstGeom>
          <a:noFill/>
          <a:ln w="9525">
            <a:noFill/>
            <a:miter lim="800000"/>
            <a:headEnd/>
            <a:tailEnd/>
          </a:ln>
        </p:spPr>
      </p:pic>
      <p:sp>
        <p:nvSpPr>
          <p:cNvPr id="13" name="Oval 12"/>
          <p:cNvSpPr/>
          <p:nvPr/>
        </p:nvSpPr>
        <p:spPr>
          <a:xfrm>
            <a:off x="3835351" y="4004952"/>
            <a:ext cx="392112" cy="3365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ED0D"/>
                </a:solidFill>
              </a:rPr>
              <a:t>1</a:t>
            </a:r>
          </a:p>
        </p:txBody>
      </p:sp>
      <p:sp>
        <p:nvSpPr>
          <p:cNvPr id="14" name="Oval 13"/>
          <p:cNvSpPr/>
          <p:nvPr/>
        </p:nvSpPr>
        <p:spPr>
          <a:xfrm>
            <a:off x="4272433" y="1834220"/>
            <a:ext cx="392112" cy="3365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solidFill>
                  <a:srgbClr val="FFED0D"/>
                </a:solidFill>
              </a:rPr>
              <a:t>2</a:t>
            </a:r>
            <a:endParaRPr lang="en-US" dirty="0">
              <a:solidFill>
                <a:srgbClr val="FFED0D"/>
              </a:solidFill>
            </a:endParaRPr>
          </a:p>
        </p:txBody>
      </p:sp>
      <p:sp>
        <p:nvSpPr>
          <p:cNvPr id="15" name="Oval 14"/>
          <p:cNvSpPr/>
          <p:nvPr/>
        </p:nvSpPr>
        <p:spPr>
          <a:xfrm>
            <a:off x="4958275" y="2160689"/>
            <a:ext cx="392112" cy="3365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solidFill>
                  <a:srgbClr val="FFED0D"/>
                </a:solidFill>
              </a:rPr>
              <a:t>3</a:t>
            </a:r>
            <a:endParaRPr lang="en-US" dirty="0">
              <a:solidFill>
                <a:srgbClr val="FFED0D"/>
              </a:solidFill>
            </a:endParaRPr>
          </a:p>
        </p:txBody>
      </p:sp>
      <p:sp>
        <p:nvSpPr>
          <p:cNvPr id="16" name="Oval 15"/>
          <p:cNvSpPr/>
          <p:nvPr/>
        </p:nvSpPr>
        <p:spPr>
          <a:xfrm>
            <a:off x="4468489" y="1186610"/>
            <a:ext cx="392112" cy="3365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solidFill>
                  <a:srgbClr val="FFED0D"/>
                </a:solidFill>
              </a:rPr>
              <a:t>4</a:t>
            </a:r>
            <a:endParaRPr lang="en-US" dirty="0">
              <a:solidFill>
                <a:srgbClr val="FFED0D"/>
              </a:solidFill>
            </a:endParaRPr>
          </a:p>
        </p:txBody>
      </p:sp>
      <p:sp>
        <p:nvSpPr>
          <p:cNvPr id="11" name="Title 1"/>
          <p:cNvSpPr>
            <a:spLocks noGrp="1"/>
          </p:cNvSpPr>
          <p:nvPr>
            <p:ph type="title"/>
          </p:nvPr>
        </p:nvSpPr>
        <p:spPr>
          <a:xfrm>
            <a:off x="457200" y="173038"/>
            <a:ext cx="7042150" cy="482600"/>
          </a:xfrm>
        </p:spPr>
        <p:txBody>
          <a:bodyPr/>
          <a:lstStyle/>
          <a:p>
            <a:r>
              <a:rPr lang="en-US" sz="1800" dirty="0" smtClean="0">
                <a:latin typeface="Helvetica" charset="0"/>
                <a:cs typeface="Helvetica" charset="0"/>
              </a:rPr>
              <a:t>MC U&amp;A</a:t>
            </a:r>
            <a:endParaRPr lang="en-US" sz="1800" dirty="0" smtClean="0">
              <a:solidFill>
                <a:srgbClr val="FFC000"/>
              </a:solidFill>
              <a:latin typeface="Helvetica" charset="0"/>
              <a:cs typeface="Helvetica" charset="0"/>
            </a:endParaRPr>
          </a:p>
        </p:txBody>
      </p:sp>
    </p:spTree>
    <p:extLst>
      <p:ext uri="{BB962C8B-B14F-4D97-AF65-F5344CB8AC3E}">
        <p14:creationId xmlns:p14="http://schemas.microsoft.com/office/powerpoint/2010/main" val="184073715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173038"/>
            <a:ext cx="7042150" cy="482600"/>
          </a:xfrm>
        </p:spPr>
        <p:txBody>
          <a:bodyPr/>
          <a:lstStyle/>
          <a:p>
            <a:r>
              <a:rPr lang="en-US" sz="1800" dirty="0" smtClean="0">
                <a:latin typeface="Helvetica" charset="0"/>
                <a:cs typeface="Helvetica" charset="0"/>
              </a:rPr>
              <a:t>MC U&amp;A</a:t>
            </a:r>
            <a:endParaRPr lang="en-US" sz="1800" dirty="0" smtClean="0">
              <a:solidFill>
                <a:srgbClr val="FFC000"/>
              </a:solidFill>
              <a:latin typeface="Helvetica" charset="0"/>
              <a:cs typeface="Helvetica" charset="0"/>
            </a:endParaRPr>
          </a:p>
        </p:txBody>
      </p:sp>
      <p:sp>
        <p:nvSpPr>
          <p:cNvPr id="21506" name="TextBox 1"/>
          <p:cNvSpPr txBox="1">
            <a:spLocks noChangeArrowheads="1"/>
          </p:cNvSpPr>
          <p:nvPr/>
        </p:nvSpPr>
        <p:spPr bwMode="auto">
          <a:xfrm>
            <a:off x="8753475" y="6529693"/>
            <a:ext cx="320675" cy="246221"/>
          </a:xfrm>
          <a:prstGeom prst="rect">
            <a:avLst/>
          </a:prstGeom>
          <a:noFill/>
          <a:ln w="9525">
            <a:noFill/>
            <a:miter lim="800000"/>
            <a:headEnd/>
            <a:tailEnd/>
          </a:ln>
        </p:spPr>
        <p:txBody>
          <a:bodyPr>
            <a:spAutoFit/>
          </a:bodyPr>
          <a:lstStyle/>
          <a:p>
            <a:r>
              <a:rPr lang="en-US" sz="1000" dirty="0">
                <a:solidFill>
                  <a:schemeClr val="bg1"/>
                </a:solidFill>
              </a:rPr>
              <a:t>2</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9691" y="1090613"/>
            <a:ext cx="5377324" cy="4032993"/>
          </a:xfrm>
          <a:prstGeom prst="rect">
            <a:avLst/>
          </a:prstGeom>
          <a:noFill/>
          <a:ln w="9525">
            <a:noFill/>
            <a:miter lim="800000"/>
            <a:headEnd/>
            <a:tailEnd/>
          </a:ln>
        </p:spPr>
      </p:pic>
      <p:sp>
        <p:nvSpPr>
          <p:cNvPr id="13" name="Oval 12"/>
          <p:cNvSpPr/>
          <p:nvPr/>
        </p:nvSpPr>
        <p:spPr>
          <a:xfrm>
            <a:off x="4468489" y="3361485"/>
            <a:ext cx="392112" cy="3365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ED0D"/>
                </a:solidFill>
              </a:rPr>
              <a:t>1</a:t>
            </a:r>
          </a:p>
        </p:txBody>
      </p:sp>
      <p:sp>
        <p:nvSpPr>
          <p:cNvPr id="14" name="Oval 13"/>
          <p:cNvSpPr/>
          <p:nvPr/>
        </p:nvSpPr>
        <p:spPr>
          <a:xfrm>
            <a:off x="5017542" y="2170770"/>
            <a:ext cx="392112" cy="3365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solidFill>
                  <a:srgbClr val="FFED0D"/>
                </a:solidFill>
              </a:rPr>
              <a:t>2</a:t>
            </a:r>
            <a:endParaRPr lang="en-US" dirty="0">
              <a:solidFill>
                <a:srgbClr val="FFED0D"/>
              </a:solidFill>
            </a:endParaRPr>
          </a:p>
        </p:txBody>
      </p:sp>
      <p:sp>
        <p:nvSpPr>
          <p:cNvPr id="15" name="Oval 14"/>
          <p:cNvSpPr/>
          <p:nvPr/>
        </p:nvSpPr>
        <p:spPr>
          <a:xfrm>
            <a:off x="5017542" y="2821089"/>
            <a:ext cx="392112" cy="3365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solidFill>
                  <a:srgbClr val="FFED0D"/>
                </a:solidFill>
              </a:rPr>
              <a:t>3</a:t>
            </a:r>
            <a:endParaRPr lang="en-US" dirty="0">
              <a:solidFill>
                <a:srgbClr val="FFED0D"/>
              </a:solidFill>
            </a:endParaRPr>
          </a:p>
        </p:txBody>
      </p:sp>
      <p:sp>
        <p:nvSpPr>
          <p:cNvPr id="10" name="TextBox 9"/>
          <p:cNvSpPr txBox="1"/>
          <p:nvPr/>
        </p:nvSpPr>
        <p:spPr>
          <a:xfrm>
            <a:off x="5716866" y="800287"/>
            <a:ext cx="3427134" cy="1938992"/>
          </a:xfrm>
          <a:prstGeom prst="rect">
            <a:avLst/>
          </a:prstGeom>
          <a:noFill/>
        </p:spPr>
        <p:txBody>
          <a:bodyPr wrap="square">
            <a:spAutoFit/>
          </a:bodyPr>
          <a:lstStyle/>
          <a:p>
            <a:pPr>
              <a:defRPr/>
            </a:pPr>
            <a:r>
              <a:rPr lang="en-US" sz="1200" dirty="0">
                <a:solidFill>
                  <a:prstClr val="white"/>
                </a:solidFill>
              </a:rPr>
              <a:t>This demonstrates </a:t>
            </a:r>
            <a:r>
              <a:rPr lang="en-US" sz="1200" dirty="0" smtClean="0">
                <a:solidFill>
                  <a:prstClr val="white"/>
                </a:solidFill>
              </a:rPr>
              <a:t>MC U&amp;A when the show is live.</a:t>
            </a:r>
            <a:endParaRPr lang="en-US" sz="1200" dirty="0">
              <a:solidFill>
                <a:prstClr val="white"/>
              </a:solidFill>
            </a:endParaRPr>
          </a:p>
          <a:p>
            <a:pPr>
              <a:defRPr/>
            </a:pPr>
            <a:endParaRPr lang="en-US" sz="800" dirty="0">
              <a:solidFill>
                <a:prstClr val="white"/>
              </a:solidFill>
            </a:endParaRPr>
          </a:p>
          <a:p>
            <a:pPr>
              <a:defRPr/>
            </a:pPr>
            <a:r>
              <a:rPr lang="en-US" sz="1200" dirty="0">
                <a:solidFill>
                  <a:srgbClr val="FFC000"/>
                </a:solidFill>
              </a:rPr>
              <a:t>1.  </a:t>
            </a:r>
            <a:r>
              <a:rPr lang="en-US" sz="1200" dirty="0" smtClean="0">
                <a:solidFill>
                  <a:prstClr val="white"/>
                </a:solidFill>
              </a:rPr>
              <a:t>The chat room where listeners can chat with each other </a:t>
            </a:r>
            <a:endParaRPr lang="en-US" sz="1200" dirty="0">
              <a:solidFill>
                <a:srgbClr val="FFC000"/>
              </a:solidFill>
            </a:endParaRPr>
          </a:p>
          <a:p>
            <a:pPr>
              <a:defRPr/>
            </a:pPr>
            <a:endParaRPr lang="en-US" sz="800" dirty="0" smtClean="0">
              <a:solidFill>
                <a:srgbClr val="FFC000"/>
              </a:solidFill>
            </a:endParaRPr>
          </a:p>
          <a:p>
            <a:pPr marL="228600" indent="-228600">
              <a:buAutoNum type="arabicPeriod" startAt="2"/>
              <a:defRPr/>
            </a:pPr>
            <a:r>
              <a:rPr lang="en-US" sz="1200" dirty="0" smtClean="0">
                <a:solidFill>
                  <a:schemeClr val="bg1"/>
                </a:solidFill>
              </a:rPr>
              <a:t>Shows a listeners question</a:t>
            </a:r>
            <a:endParaRPr lang="en-US" sz="1200" dirty="0">
              <a:solidFill>
                <a:schemeClr val="bg1"/>
              </a:solidFill>
            </a:endParaRPr>
          </a:p>
          <a:p>
            <a:pPr marL="228600" indent="-228600">
              <a:buAutoNum type="arabicPeriod" startAt="2"/>
              <a:defRPr/>
            </a:pPr>
            <a:endParaRPr lang="en-US" sz="800" dirty="0">
              <a:solidFill>
                <a:schemeClr val="bg1"/>
              </a:solidFill>
            </a:endParaRPr>
          </a:p>
          <a:p>
            <a:pPr marL="228600" indent="-228600">
              <a:buClr>
                <a:srgbClr val="FFC000"/>
              </a:buClr>
              <a:buFontTx/>
              <a:buAutoNum type="arabicPeriod" startAt="3"/>
              <a:defRPr/>
            </a:pPr>
            <a:r>
              <a:rPr lang="en-US" sz="1200" dirty="0">
                <a:solidFill>
                  <a:schemeClr val="bg1"/>
                </a:solidFill>
              </a:rPr>
              <a:t>Shows </a:t>
            </a:r>
            <a:r>
              <a:rPr lang="en-US" sz="1200" dirty="0" smtClean="0">
                <a:solidFill>
                  <a:schemeClr val="bg1"/>
                </a:solidFill>
              </a:rPr>
              <a:t>the artists response</a:t>
            </a:r>
            <a:r>
              <a:rPr lang="en-US" sz="1200" dirty="0" smtClean="0">
                <a:solidFill>
                  <a:schemeClr val="bg1"/>
                </a:solidFill>
              </a:rPr>
              <a:t>.</a:t>
            </a:r>
            <a:endParaRPr lang="en-US" sz="1200" dirty="0" smtClean="0">
              <a:solidFill>
                <a:schemeClr val="bg1"/>
              </a:solidFill>
            </a:endParaRPr>
          </a:p>
          <a:p>
            <a:pPr>
              <a:defRPr/>
            </a:pPr>
            <a:endParaRPr lang="en-US" sz="1200" b="1" dirty="0">
              <a:solidFill>
                <a:schemeClr val="bg1"/>
              </a:solidFill>
            </a:endParaRPr>
          </a:p>
          <a:p>
            <a:pPr>
              <a:defRPr/>
            </a:pPr>
            <a:r>
              <a:rPr lang="en-US" sz="1200" b="1" dirty="0">
                <a:solidFill>
                  <a:schemeClr val="bg1"/>
                </a:solidFill>
              </a:rPr>
              <a:t> </a:t>
            </a:r>
          </a:p>
        </p:txBody>
      </p:sp>
    </p:spTree>
    <p:extLst>
      <p:ext uri="{BB962C8B-B14F-4D97-AF65-F5344CB8AC3E}">
        <p14:creationId xmlns:p14="http://schemas.microsoft.com/office/powerpoint/2010/main" val="240492445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8753475" y="6529693"/>
            <a:ext cx="320675" cy="246221"/>
          </a:xfrm>
          <a:prstGeom prst="rect">
            <a:avLst/>
          </a:prstGeom>
          <a:noFill/>
          <a:ln w="9525">
            <a:noFill/>
            <a:miter lim="800000"/>
            <a:headEnd/>
            <a:tailEnd/>
          </a:ln>
        </p:spPr>
        <p:txBody>
          <a:bodyPr>
            <a:spAutoFit/>
          </a:bodyPr>
          <a:lstStyle/>
          <a:p>
            <a:r>
              <a:rPr lang="en-US" sz="1000" dirty="0">
                <a:solidFill>
                  <a:schemeClr val="bg1"/>
                </a:solidFill>
              </a:rPr>
              <a:t>2</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9691" y="1090613"/>
            <a:ext cx="5377324" cy="4032993"/>
          </a:xfrm>
          <a:prstGeom prst="rect">
            <a:avLst/>
          </a:prstGeom>
          <a:noFill/>
          <a:ln w="9525">
            <a:noFill/>
            <a:miter lim="800000"/>
            <a:headEnd/>
            <a:tailEnd/>
          </a:ln>
        </p:spPr>
      </p:pic>
      <p:sp>
        <p:nvSpPr>
          <p:cNvPr id="13" name="Oval 12"/>
          <p:cNvSpPr/>
          <p:nvPr/>
        </p:nvSpPr>
        <p:spPr>
          <a:xfrm>
            <a:off x="4647595" y="3640885"/>
            <a:ext cx="392112" cy="3365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ED0D"/>
                </a:solidFill>
              </a:rPr>
              <a:t>1</a:t>
            </a:r>
          </a:p>
        </p:txBody>
      </p:sp>
      <p:sp>
        <p:nvSpPr>
          <p:cNvPr id="14" name="Oval 13"/>
          <p:cNvSpPr/>
          <p:nvPr/>
        </p:nvSpPr>
        <p:spPr>
          <a:xfrm>
            <a:off x="4272433" y="1834220"/>
            <a:ext cx="392112" cy="3365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solidFill>
                  <a:srgbClr val="FFED0D"/>
                </a:solidFill>
              </a:rPr>
              <a:t>2</a:t>
            </a:r>
            <a:endParaRPr lang="en-US" dirty="0">
              <a:solidFill>
                <a:srgbClr val="FFED0D"/>
              </a:solidFill>
            </a:endParaRPr>
          </a:p>
        </p:txBody>
      </p:sp>
      <p:sp>
        <p:nvSpPr>
          <p:cNvPr id="15" name="Oval 14"/>
          <p:cNvSpPr/>
          <p:nvPr/>
        </p:nvSpPr>
        <p:spPr>
          <a:xfrm>
            <a:off x="4977249" y="2821089"/>
            <a:ext cx="392112" cy="3365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solidFill>
                  <a:srgbClr val="FFED0D"/>
                </a:solidFill>
              </a:rPr>
              <a:t>3</a:t>
            </a:r>
            <a:endParaRPr lang="en-US" dirty="0">
              <a:solidFill>
                <a:srgbClr val="FFED0D"/>
              </a:solidFill>
            </a:endParaRPr>
          </a:p>
        </p:txBody>
      </p:sp>
      <p:sp>
        <p:nvSpPr>
          <p:cNvPr id="11" name="Title 1"/>
          <p:cNvSpPr>
            <a:spLocks noGrp="1"/>
          </p:cNvSpPr>
          <p:nvPr>
            <p:ph type="title"/>
          </p:nvPr>
        </p:nvSpPr>
        <p:spPr>
          <a:xfrm>
            <a:off x="457200" y="173038"/>
            <a:ext cx="7042150" cy="482600"/>
          </a:xfrm>
        </p:spPr>
        <p:txBody>
          <a:bodyPr/>
          <a:lstStyle/>
          <a:p>
            <a:r>
              <a:rPr lang="en-US" sz="1800" dirty="0" smtClean="0">
                <a:latin typeface="Helvetica" charset="0"/>
                <a:cs typeface="Helvetica" charset="0"/>
              </a:rPr>
              <a:t>MC U&amp;A</a:t>
            </a:r>
            <a:endParaRPr lang="en-US" sz="1800" dirty="0" smtClean="0">
              <a:solidFill>
                <a:srgbClr val="FFC000"/>
              </a:solidFill>
              <a:latin typeface="Helvetica" charset="0"/>
              <a:cs typeface="Helvetica" charset="0"/>
            </a:endParaRPr>
          </a:p>
        </p:txBody>
      </p:sp>
      <p:sp>
        <p:nvSpPr>
          <p:cNvPr id="18" name="TextBox 17"/>
          <p:cNvSpPr txBox="1"/>
          <p:nvPr/>
        </p:nvSpPr>
        <p:spPr>
          <a:xfrm>
            <a:off x="5716866" y="800287"/>
            <a:ext cx="3427134" cy="2123658"/>
          </a:xfrm>
          <a:prstGeom prst="rect">
            <a:avLst/>
          </a:prstGeom>
          <a:noFill/>
        </p:spPr>
        <p:txBody>
          <a:bodyPr wrap="square">
            <a:spAutoFit/>
          </a:bodyPr>
          <a:lstStyle/>
          <a:p>
            <a:pPr>
              <a:defRPr/>
            </a:pPr>
            <a:r>
              <a:rPr lang="en-US" sz="1200" dirty="0">
                <a:solidFill>
                  <a:prstClr val="white"/>
                </a:solidFill>
              </a:rPr>
              <a:t>This demonstrates </a:t>
            </a:r>
            <a:r>
              <a:rPr lang="en-US" sz="1200" dirty="0" smtClean="0">
                <a:solidFill>
                  <a:prstClr val="white"/>
                </a:solidFill>
              </a:rPr>
              <a:t>MC U&amp;A when the show is live.</a:t>
            </a:r>
            <a:endParaRPr lang="en-US" sz="1200" dirty="0">
              <a:solidFill>
                <a:prstClr val="white"/>
              </a:solidFill>
            </a:endParaRPr>
          </a:p>
          <a:p>
            <a:pPr>
              <a:defRPr/>
            </a:pPr>
            <a:endParaRPr lang="en-US" sz="800" dirty="0">
              <a:solidFill>
                <a:prstClr val="white"/>
              </a:solidFill>
            </a:endParaRPr>
          </a:p>
          <a:p>
            <a:pPr>
              <a:defRPr/>
            </a:pPr>
            <a:r>
              <a:rPr lang="en-US" sz="1200" dirty="0">
                <a:solidFill>
                  <a:srgbClr val="FFC000"/>
                </a:solidFill>
              </a:rPr>
              <a:t>1.  </a:t>
            </a:r>
            <a:r>
              <a:rPr lang="en-US" sz="1200" dirty="0" smtClean="0">
                <a:solidFill>
                  <a:prstClr val="white"/>
                </a:solidFill>
              </a:rPr>
              <a:t>Here, listeners can enter questions for the artist.</a:t>
            </a:r>
            <a:endParaRPr lang="en-US" sz="1200" dirty="0">
              <a:solidFill>
                <a:srgbClr val="FFC000"/>
              </a:solidFill>
            </a:endParaRPr>
          </a:p>
          <a:p>
            <a:pPr>
              <a:defRPr/>
            </a:pPr>
            <a:endParaRPr lang="en-US" sz="800" dirty="0" smtClean="0">
              <a:solidFill>
                <a:srgbClr val="FFC000"/>
              </a:solidFill>
            </a:endParaRPr>
          </a:p>
          <a:p>
            <a:pPr marL="228600" indent="-228600">
              <a:buAutoNum type="arabicPeriod" startAt="2"/>
              <a:defRPr/>
            </a:pPr>
            <a:r>
              <a:rPr lang="en-US" sz="1200" dirty="0" smtClean="0">
                <a:solidFill>
                  <a:schemeClr val="bg1"/>
                </a:solidFill>
              </a:rPr>
              <a:t>This is where the listeners question will appear if selected.</a:t>
            </a:r>
            <a:endParaRPr lang="en-US" sz="1200" dirty="0">
              <a:solidFill>
                <a:schemeClr val="bg1"/>
              </a:solidFill>
            </a:endParaRPr>
          </a:p>
          <a:p>
            <a:pPr marL="228600" indent="-228600">
              <a:buAutoNum type="arabicPeriod" startAt="2"/>
              <a:defRPr/>
            </a:pPr>
            <a:endParaRPr lang="en-US" sz="800" dirty="0">
              <a:solidFill>
                <a:schemeClr val="bg1"/>
              </a:solidFill>
            </a:endParaRPr>
          </a:p>
          <a:p>
            <a:pPr marL="228600" indent="-228600">
              <a:buClr>
                <a:srgbClr val="FFC000"/>
              </a:buClr>
              <a:buFontTx/>
              <a:buAutoNum type="arabicPeriod" startAt="3"/>
              <a:defRPr/>
            </a:pPr>
            <a:r>
              <a:rPr lang="en-US" sz="1200" dirty="0">
                <a:solidFill>
                  <a:schemeClr val="bg1"/>
                </a:solidFill>
              </a:rPr>
              <a:t>Shows </a:t>
            </a:r>
            <a:r>
              <a:rPr lang="en-US" sz="1200" dirty="0" smtClean="0">
                <a:solidFill>
                  <a:schemeClr val="bg1"/>
                </a:solidFill>
              </a:rPr>
              <a:t>the artists response</a:t>
            </a:r>
            <a:r>
              <a:rPr lang="en-US" sz="1200" dirty="0" smtClean="0">
                <a:solidFill>
                  <a:schemeClr val="bg1"/>
                </a:solidFill>
              </a:rPr>
              <a:t>.</a:t>
            </a:r>
            <a:endParaRPr lang="en-US" sz="1200" dirty="0" smtClean="0">
              <a:solidFill>
                <a:schemeClr val="bg1"/>
              </a:solidFill>
            </a:endParaRPr>
          </a:p>
          <a:p>
            <a:pPr>
              <a:defRPr/>
            </a:pPr>
            <a:endParaRPr lang="en-US" sz="1200" b="1" dirty="0">
              <a:solidFill>
                <a:schemeClr val="bg1"/>
              </a:solidFill>
            </a:endParaRPr>
          </a:p>
          <a:p>
            <a:pPr>
              <a:defRPr/>
            </a:pPr>
            <a:r>
              <a:rPr lang="en-US" sz="1200" b="1" dirty="0">
                <a:solidFill>
                  <a:schemeClr val="bg1"/>
                </a:solidFill>
              </a:rPr>
              <a:t> </a:t>
            </a:r>
          </a:p>
        </p:txBody>
      </p:sp>
    </p:spTree>
    <p:extLst>
      <p:ext uri="{BB962C8B-B14F-4D97-AF65-F5344CB8AC3E}">
        <p14:creationId xmlns:p14="http://schemas.microsoft.com/office/powerpoint/2010/main" val="332150179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8753475" y="6529693"/>
            <a:ext cx="320675" cy="246221"/>
          </a:xfrm>
          <a:prstGeom prst="rect">
            <a:avLst/>
          </a:prstGeom>
          <a:noFill/>
          <a:ln w="9525">
            <a:noFill/>
            <a:miter lim="800000"/>
            <a:headEnd/>
            <a:tailEnd/>
          </a:ln>
        </p:spPr>
        <p:txBody>
          <a:bodyPr>
            <a:spAutoFit/>
          </a:bodyPr>
          <a:lstStyle/>
          <a:p>
            <a:r>
              <a:rPr lang="en-US" sz="1000" dirty="0">
                <a:solidFill>
                  <a:schemeClr val="bg1"/>
                </a:solidFill>
              </a:rPr>
              <a:t>2</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9691" y="1090613"/>
            <a:ext cx="5377324" cy="4032993"/>
          </a:xfrm>
          <a:prstGeom prst="rect">
            <a:avLst/>
          </a:prstGeom>
          <a:noFill/>
          <a:ln w="9525">
            <a:noFill/>
            <a:miter lim="800000"/>
            <a:headEnd/>
            <a:tailEnd/>
          </a:ln>
        </p:spPr>
      </p:pic>
      <p:sp>
        <p:nvSpPr>
          <p:cNvPr id="13" name="Oval 12"/>
          <p:cNvSpPr/>
          <p:nvPr/>
        </p:nvSpPr>
        <p:spPr>
          <a:xfrm>
            <a:off x="4843651" y="3005885"/>
            <a:ext cx="392112" cy="3365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ED0D"/>
                </a:solidFill>
              </a:rPr>
              <a:t>1</a:t>
            </a:r>
          </a:p>
        </p:txBody>
      </p:sp>
      <p:sp>
        <p:nvSpPr>
          <p:cNvPr id="11" name="Title 1"/>
          <p:cNvSpPr>
            <a:spLocks noGrp="1"/>
          </p:cNvSpPr>
          <p:nvPr>
            <p:ph type="title"/>
          </p:nvPr>
        </p:nvSpPr>
        <p:spPr>
          <a:xfrm>
            <a:off x="457200" y="173038"/>
            <a:ext cx="7042150" cy="482600"/>
          </a:xfrm>
        </p:spPr>
        <p:txBody>
          <a:bodyPr/>
          <a:lstStyle/>
          <a:p>
            <a:r>
              <a:rPr lang="en-US" sz="1800" dirty="0" smtClean="0">
                <a:latin typeface="Helvetica" charset="0"/>
                <a:cs typeface="Helvetica" charset="0"/>
              </a:rPr>
              <a:t>MC U&amp;A</a:t>
            </a:r>
            <a:endParaRPr lang="en-US" sz="1800" dirty="0" smtClean="0">
              <a:solidFill>
                <a:srgbClr val="FFC000"/>
              </a:solidFill>
              <a:latin typeface="Helvetica" charset="0"/>
              <a:cs typeface="Helvetica" charset="0"/>
            </a:endParaRPr>
          </a:p>
        </p:txBody>
      </p:sp>
      <p:sp>
        <p:nvSpPr>
          <p:cNvPr id="17" name="TextBox 16"/>
          <p:cNvSpPr txBox="1"/>
          <p:nvPr/>
        </p:nvSpPr>
        <p:spPr>
          <a:xfrm>
            <a:off x="5716866" y="800287"/>
            <a:ext cx="3427134" cy="1323439"/>
          </a:xfrm>
          <a:prstGeom prst="rect">
            <a:avLst/>
          </a:prstGeom>
          <a:noFill/>
        </p:spPr>
        <p:txBody>
          <a:bodyPr wrap="square">
            <a:spAutoFit/>
          </a:bodyPr>
          <a:lstStyle/>
          <a:p>
            <a:pPr>
              <a:defRPr/>
            </a:pPr>
            <a:r>
              <a:rPr lang="en-US" sz="1200" dirty="0">
                <a:solidFill>
                  <a:prstClr val="white"/>
                </a:solidFill>
              </a:rPr>
              <a:t>This demonstrates </a:t>
            </a:r>
            <a:r>
              <a:rPr lang="en-US" sz="1200" dirty="0" smtClean="0">
                <a:solidFill>
                  <a:prstClr val="white"/>
                </a:solidFill>
              </a:rPr>
              <a:t>MC U&amp;A when the show is live.</a:t>
            </a:r>
            <a:endParaRPr lang="en-US" sz="1200" dirty="0">
              <a:solidFill>
                <a:prstClr val="white"/>
              </a:solidFill>
            </a:endParaRPr>
          </a:p>
          <a:p>
            <a:pPr>
              <a:defRPr/>
            </a:pPr>
            <a:endParaRPr lang="en-US" sz="800" dirty="0">
              <a:solidFill>
                <a:prstClr val="white"/>
              </a:solidFill>
            </a:endParaRPr>
          </a:p>
          <a:p>
            <a:pPr marL="228600" indent="-228600">
              <a:buAutoNum type="arabicPeriod"/>
              <a:defRPr/>
            </a:pPr>
            <a:r>
              <a:rPr lang="en-US" sz="1200" dirty="0" smtClean="0">
                <a:solidFill>
                  <a:prstClr val="white"/>
                </a:solidFill>
              </a:rPr>
              <a:t>This shows the difference between an artists answer and the artist making statements.</a:t>
            </a:r>
            <a:endParaRPr lang="en-US" sz="1200" dirty="0">
              <a:solidFill>
                <a:srgbClr val="FFC000"/>
              </a:solidFill>
            </a:endParaRPr>
          </a:p>
          <a:p>
            <a:pPr>
              <a:defRPr/>
            </a:pPr>
            <a:endParaRPr lang="en-US" sz="1200" b="1" dirty="0">
              <a:solidFill>
                <a:schemeClr val="bg1"/>
              </a:solidFill>
            </a:endParaRPr>
          </a:p>
          <a:p>
            <a:pPr>
              <a:defRPr/>
            </a:pPr>
            <a:r>
              <a:rPr lang="en-US" sz="1200" b="1" dirty="0">
                <a:solidFill>
                  <a:schemeClr val="bg1"/>
                </a:solidFill>
              </a:rPr>
              <a:t> </a:t>
            </a:r>
          </a:p>
        </p:txBody>
      </p:sp>
    </p:spTree>
    <p:extLst>
      <p:ext uri="{BB962C8B-B14F-4D97-AF65-F5344CB8AC3E}">
        <p14:creationId xmlns:p14="http://schemas.microsoft.com/office/powerpoint/2010/main" val="196925774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173038"/>
            <a:ext cx="7042150" cy="482600"/>
          </a:xfrm>
        </p:spPr>
        <p:txBody>
          <a:bodyPr/>
          <a:lstStyle/>
          <a:p>
            <a:r>
              <a:rPr lang="en-US" sz="1800" dirty="0" smtClean="0">
                <a:latin typeface="Helvetica" charset="0"/>
                <a:cs typeface="Helvetica" charset="0"/>
              </a:rPr>
              <a:t>Video </a:t>
            </a:r>
            <a:r>
              <a:rPr lang="en-US" sz="1800" dirty="0" smtClean="0">
                <a:latin typeface="Helvetica" charset="0"/>
                <a:cs typeface="Helvetica" charset="0"/>
              </a:rPr>
              <a:t>Play w/ Closed Captioning  </a:t>
            </a:r>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9142" y="1171407"/>
            <a:ext cx="5711215" cy="4283411"/>
          </a:xfrm>
          <a:prstGeom prst="rect">
            <a:avLst/>
          </a:prstGeom>
          <a:noFill/>
          <a:ln w="9525">
            <a:noFill/>
            <a:miter lim="800000"/>
            <a:headEnd/>
            <a:tailEnd/>
          </a:ln>
        </p:spPr>
      </p:pic>
      <p:sp>
        <p:nvSpPr>
          <p:cNvPr id="6" name="TextBox 5"/>
          <p:cNvSpPr txBox="1"/>
          <p:nvPr/>
        </p:nvSpPr>
        <p:spPr>
          <a:xfrm>
            <a:off x="6168415" y="1090613"/>
            <a:ext cx="2862263" cy="1938992"/>
          </a:xfrm>
          <a:prstGeom prst="rect">
            <a:avLst/>
          </a:prstGeom>
          <a:noFill/>
        </p:spPr>
        <p:txBody>
          <a:bodyPr wrap="square">
            <a:spAutoFit/>
          </a:bodyPr>
          <a:lstStyle/>
          <a:p>
            <a:pPr>
              <a:defRPr/>
            </a:pPr>
            <a:r>
              <a:rPr lang="en-US" sz="1200" b="1" dirty="0">
                <a:solidFill>
                  <a:srgbClr val="FFC000"/>
                </a:solidFill>
              </a:rPr>
              <a:t>1.  </a:t>
            </a:r>
            <a:r>
              <a:rPr lang="en-US" sz="1200" b="1" dirty="0">
                <a:solidFill>
                  <a:schemeClr val="bg1"/>
                </a:solidFill>
              </a:rPr>
              <a:t>The Closed Captioning option is located in the player control bar.</a:t>
            </a:r>
          </a:p>
          <a:p>
            <a:pPr marL="228600" indent="-228600">
              <a:buFontTx/>
              <a:buAutoNum type="arabicPeriod"/>
              <a:defRPr/>
            </a:pPr>
            <a:endParaRPr lang="en-US" sz="1200" b="1" dirty="0">
              <a:solidFill>
                <a:schemeClr val="bg1"/>
              </a:solidFill>
            </a:endParaRPr>
          </a:p>
          <a:p>
            <a:pPr marL="171450" indent="-171450">
              <a:buFont typeface="Arial" pitchFamily="34" charset="0"/>
              <a:buChar char="•"/>
              <a:defRPr/>
            </a:pPr>
            <a:r>
              <a:rPr lang="en-US" sz="1200" b="1" dirty="0" smtClean="0">
                <a:solidFill>
                  <a:schemeClr val="bg1"/>
                </a:solidFill>
              </a:rPr>
              <a:t>There </a:t>
            </a:r>
            <a:r>
              <a:rPr lang="en-US" sz="1200" b="1" dirty="0">
                <a:solidFill>
                  <a:schemeClr val="bg1"/>
                </a:solidFill>
              </a:rPr>
              <a:t>is a legal requirement for video to be closed captioned by 9/30/12.</a:t>
            </a:r>
          </a:p>
          <a:p>
            <a:pPr marL="171450" indent="-171450">
              <a:buFont typeface="Arial" pitchFamily="34" charset="0"/>
              <a:buChar char="•"/>
              <a:defRPr/>
            </a:pPr>
            <a:endParaRPr lang="en-US" sz="1200" b="1" dirty="0">
              <a:solidFill>
                <a:schemeClr val="bg1"/>
              </a:solidFill>
            </a:endParaRPr>
          </a:p>
          <a:p>
            <a:pPr>
              <a:defRPr/>
            </a:pPr>
            <a:endParaRPr lang="en-US" sz="1200" b="1" dirty="0">
              <a:solidFill>
                <a:schemeClr val="bg1"/>
              </a:solidFill>
            </a:endParaRPr>
          </a:p>
          <a:p>
            <a:pPr>
              <a:defRPr/>
            </a:pPr>
            <a:endParaRPr lang="en-US" sz="1200" b="1" dirty="0">
              <a:solidFill>
                <a:schemeClr val="bg1"/>
              </a:solidFill>
            </a:endParaRPr>
          </a:p>
          <a:p>
            <a:pPr>
              <a:defRPr/>
            </a:pPr>
            <a:endParaRPr lang="en-US" sz="1200" b="1" dirty="0">
              <a:solidFill>
                <a:schemeClr val="bg1"/>
              </a:solidFill>
            </a:endParaRPr>
          </a:p>
        </p:txBody>
      </p:sp>
      <p:sp>
        <p:nvSpPr>
          <p:cNvPr id="7" name="Oval 6"/>
          <p:cNvSpPr/>
          <p:nvPr/>
        </p:nvSpPr>
        <p:spPr>
          <a:xfrm>
            <a:off x="2587096" y="3496469"/>
            <a:ext cx="390525" cy="366712"/>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ED0D"/>
                </a:solidFill>
              </a:rPr>
              <a:t>1</a:t>
            </a:r>
          </a:p>
        </p:txBody>
      </p:sp>
      <p:sp>
        <p:nvSpPr>
          <p:cNvPr id="8" name="TextBox 1"/>
          <p:cNvSpPr txBox="1">
            <a:spLocks noChangeArrowheads="1"/>
          </p:cNvSpPr>
          <p:nvPr/>
        </p:nvSpPr>
        <p:spPr bwMode="auto">
          <a:xfrm>
            <a:off x="8578624" y="6406583"/>
            <a:ext cx="436789" cy="246221"/>
          </a:xfrm>
          <a:prstGeom prst="rect">
            <a:avLst/>
          </a:prstGeom>
          <a:noFill/>
          <a:ln w="9525">
            <a:noFill/>
            <a:miter lim="800000"/>
            <a:headEnd/>
            <a:tailEnd/>
          </a:ln>
        </p:spPr>
        <p:txBody>
          <a:bodyPr wrap="square">
            <a:spAutoFit/>
          </a:bodyPr>
          <a:lstStyle/>
          <a:p>
            <a:r>
              <a:rPr lang="en-US" sz="1000" dirty="0" smtClean="0">
                <a:solidFill>
                  <a:schemeClr val="bg1"/>
                </a:solidFill>
              </a:rPr>
              <a:t>13</a:t>
            </a:r>
            <a:endParaRPr lang="en-US" sz="10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173038"/>
            <a:ext cx="7042150" cy="482600"/>
          </a:xfrm>
        </p:spPr>
        <p:txBody>
          <a:bodyPr/>
          <a:lstStyle/>
          <a:p>
            <a:r>
              <a:rPr lang="en-US" sz="1800" dirty="0" smtClean="0">
                <a:latin typeface="Helvetica" charset="0"/>
                <a:cs typeface="Helvetica" charset="0"/>
              </a:rPr>
              <a:t>Video </a:t>
            </a:r>
            <a:r>
              <a:rPr lang="en-US" sz="1800" dirty="0" smtClean="0">
                <a:latin typeface="Helvetica" charset="0"/>
                <a:cs typeface="Helvetica" charset="0"/>
              </a:rPr>
              <a:t>Play w/ Closed Captioning  </a:t>
            </a: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4963" y="1132097"/>
            <a:ext cx="5708695" cy="4281521"/>
          </a:xfrm>
          <a:prstGeom prst="rect">
            <a:avLst/>
          </a:prstGeom>
          <a:noFill/>
          <a:ln w="9525">
            <a:noFill/>
            <a:miter lim="800000"/>
            <a:headEnd/>
            <a:tailEnd/>
          </a:ln>
        </p:spPr>
      </p:pic>
      <p:sp>
        <p:nvSpPr>
          <p:cNvPr id="6" name="Oval 5"/>
          <p:cNvSpPr/>
          <p:nvPr/>
        </p:nvSpPr>
        <p:spPr>
          <a:xfrm>
            <a:off x="2965450" y="3215481"/>
            <a:ext cx="503238" cy="366713"/>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ED0D"/>
                </a:solidFill>
              </a:rPr>
              <a:t>1</a:t>
            </a:r>
          </a:p>
        </p:txBody>
      </p:sp>
      <p:sp>
        <p:nvSpPr>
          <p:cNvPr id="7" name="TextBox 1"/>
          <p:cNvSpPr txBox="1">
            <a:spLocks noChangeArrowheads="1"/>
          </p:cNvSpPr>
          <p:nvPr/>
        </p:nvSpPr>
        <p:spPr bwMode="auto">
          <a:xfrm>
            <a:off x="8578624" y="6406583"/>
            <a:ext cx="436789" cy="246221"/>
          </a:xfrm>
          <a:prstGeom prst="rect">
            <a:avLst/>
          </a:prstGeom>
          <a:noFill/>
          <a:ln w="9525">
            <a:noFill/>
            <a:miter lim="800000"/>
            <a:headEnd/>
            <a:tailEnd/>
          </a:ln>
        </p:spPr>
        <p:txBody>
          <a:bodyPr wrap="square">
            <a:spAutoFit/>
          </a:bodyPr>
          <a:lstStyle/>
          <a:p>
            <a:r>
              <a:rPr lang="en-US" sz="1000" dirty="0" smtClean="0">
                <a:solidFill>
                  <a:schemeClr val="bg1"/>
                </a:solidFill>
              </a:rPr>
              <a:t>14</a:t>
            </a:r>
            <a:endParaRPr lang="en-US" sz="1000" dirty="0">
              <a:solidFill>
                <a:schemeClr val="bg1"/>
              </a:solidFill>
            </a:endParaRPr>
          </a:p>
        </p:txBody>
      </p:sp>
      <p:sp>
        <p:nvSpPr>
          <p:cNvPr id="10" name="TextBox 5"/>
          <p:cNvSpPr txBox="1">
            <a:spLocks noChangeArrowheads="1"/>
          </p:cNvSpPr>
          <p:nvPr/>
        </p:nvSpPr>
        <p:spPr bwMode="auto">
          <a:xfrm>
            <a:off x="6402388" y="1090613"/>
            <a:ext cx="2473325" cy="646112"/>
          </a:xfrm>
          <a:prstGeom prst="rect">
            <a:avLst/>
          </a:prstGeom>
          <a:noFill/>
          <a:ln w="9525">
            <a:noFill/>
            <a:miter lim="800000"/>
            <a:headEnd/>
            <a:tailEnd/>
          </a:ln>
        </p:spPr>
        <p:txBody>
          <a:bodyPr>
            <a:spAutoFit/>
          </a:bodyPr>
          <a:lstStyle/>
          <a:p>
            <a:r>
              <a:rPr lang="en-US" sz="1200" b="1" dirty="0">
                <a:solidFill>
                  <a:srgbClr val="FFC000"/>
                </a:solidFill>
              </a:rPr>
              <a:t>1.  </a:t>
            </a:r>
            <a:r>
              <a:rPr lang="en-US" sz="1200" b="1" dirty="0">
                <a:solidFill>
                  <a:schemeClr val="bg1"/>
                </a:solidFill>
              </a:rPr>
              <a:t>Closed Captioning text should appear as 3 lines centered in the player window</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173038"/>
            <a:ext cx="7042150" cy="482600"/>
          </a:xfrm>
        </p:spPr>
        <p:txBody>
          <a:bodyPr/>
          <a:lstStyle/>
          <a:p>
            <a:r>
              <a:rPr lang="en-US" sz="1800" dirty="0" smtClean="0">
                <a:latin typeface="Helvetica" charset="0"/>
                <a:cs typeface="Helvetica" charset="0"/>
              </a:rPr>
              <a:t>Video </a:t>
            </a:r>
            <a:r>
              <a:rPr lang="en-US" sz="1800" dirty="0" smtClean="0">
                <a:latin typeface="Helvetica" charset="0"/>
                <a:cs typeface="Helvetica" charset="0"/>
              </a:rPr>
              <a:t>Play w/ Closed Captioning  </a:t>
            </a:r>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8463" y="1090613"/>
            <a:ext cx="5765800" cy="4324350"/>
          </a:xfrm>
          <a:prstGeom prst="rect">
            <a:avLst/>
          </a:prstGeom>
          <a:noFill/>
          <a:ln w="9525">
            <a:noFill/>
            <a:miter lim="800000"/>
            <a:headEnd/>
            <a:tailEnd/>
          </a:ln>
        </p:spPr>
      </p:pic>
      <p:sp>
        <p:nvSpPr>
          <p:cNvPr id="5" name="Oval 4"/>
          <p:cNvSpPr/>
          <p:nvPr/>
        </p:nvSpPr>
        <p:spPr>
          <a:xfrm>
            <a:off x="3281363" y="3155950"/>
            <a:ext cx="501650" cy="366713"/>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ED0D"/>
                </a:solidFill>
              </a:rPr>
              <a:t>1</a:t>
            </a:r>
          </a:p>
        </p:txBody>
      </p:sp>
      <p:sp>
        <p:nvSpPr>
          <p:cNvPr id="6" name="TextBox 1"/>
          <p:cNvSpPr txBox="1">
            <a:spLocks noChangeArrowheads="1"/>
          </p:cNvSpPr>
          <p:nvPr/>
        </p:nvSpPr>
        <p:spPr bwMode="auto">
          <a:xfrm>
            <a:off x="8578624" y="6406583"/>
            <a:ext cx="436789" cy="246221"/>
          </a:xfrm>
          <a:prstGeom prst="rect">
            <a:avLst/>
          </a:prstGeom>
          <a:noFill/>
          <a:ln w="9525">
            <a:noFill/>
            <a:miter lim="800000"/>
            <a:headEnd/>
            <a:tailEnd/>
          </a:ln>
        </p:spPr>
        <p:txBody>
          <a:bodyPr wrap="square">
            <a:spAutoFit/>
          </a:bodyPr>
          <a:lstStyle/>
          <a:p>
            <a:r>
              <a:rPr lang="en-US" sz="1000" dirty="0" smtClean="0">
                <a:solidFill>
                  <a:schemeClr val="bg1"/>
                </a:solidFill>
              </a:rPr>
              <a:t>15</a:t>
            </a:r>
            <a:endParaRPr lang="en-US" sz="1000" dirty="0">
              <a:solidFill>
                <a:schemeClr val="bg1"/>
              </a:solidFill>
            </a:endParaRPr>
          </a:p>
        </p:txBody>
      </p:sp>
      <p:sp>
        <p:nvSpPr>
          <p:cNvPr id="9" name="TextBox 4"/>
          <p:cNvSpPr txBox="1">
            <a:spLocks noChangeArrowheads="1"/>
          </p:cNvSpPr>
          <p:nvPr/>
        </p:nvSpPr>
        <p:spPr bwMode="auto">
          <a:xfrm>
            <a:off x="6232072" y="1084444"/>
            <a:ext cx="2808742" cy="1384995"/>
          </a:xfrm>
          <a:prstGeom prst="rect">
            <a:avLst/>
          </a:prstGeom>
          <a:noFill/>
          <a:ln w="9525">
            <a:noFill/>
            <a:miter lim="800000"/>
            <a:headEnd/>
            <a:tailEnd/>
          </a:ln>
        </p:spPr>
        <p:txBody>
          <a:bodyPr wrap="square">
            <a:spAutoFit/>
          </a:bodyPr>
          <a:lstStyle/>
          <a:p>
            <a:r>
              <a:rPr lang="en-US" sz="1200" b="1" dirty="0">
                <a:solidFill>
                  <a:srgbClr val="FFC000"/>
                </a:solidFill>
              </a:rPr>
              <a:t>1.  </a:t>
            </a:r>
            <a:r>
              <a:rPr lang="en-US" sz="1200" b="1" dirty="0">
                <a:solidFill>
                  <a:schemeClr val="bg1"/>
                </a:solidFill>
              </a:rPr>
              <a:t>When the user clicks on the Closed Captioning icon, they have 3 options:</a:t>
            </a:r>
          </a:p>
          <a:p>
            <a:pPr marL="628650" lvl="1" indent="-171450">
              <a:buFont typeface="Arial" charset="0"/>
              <a:buChar char="•"/>
            </a:pPr>
            <a:r>
              <a:rPr lang="en-US" sz="1200" b="1" dirty="0">
                <a:solidFill>
                  <a:schemeClr val="bg1"/>
                </a:solidFill>
              </a:rPr>
              <a:t>English</a:t>
            </a:r>
          </a:p>
          <a:p>
            <a:pPr marL="628650" lvl="1" indent="-171450">
              <a:buFont typeface="Arial" charset="0"/>
              <a:buChar char="•"/>
            </a:pPr>
            <a:r>
              <a:rPr lang="en-US" sz="1200" b="1" dirty="0" smtClean="0">
                <a:solidFill>
                  <a:schemeClr val="bg1"/>
                </a:solidFill>
              </a:rPr>
              <a:t>Spanish – not in feed; need to translate to Spanish </a:t>
            </a:r>
            <a:endParaRPr lang="en-US" sz="1200" b="1" dirty="0">
              <a:solidFill>
                <a:schemeClr val="bg1"/>
              </a:solidFill>
            </a:endParaRPr>
          </a:p>
          <a:p>
            <a:pPr marL="628650" lvl="1" indent="-171450">
              <a:buFont typeface="Arial" charset="0"/>
              <a:buChar char="•"/>
            </a:pPr>
            <a:r>
              <a:rPr lang="en-US" sz="1200" b="1" dirty="0">
                <a:solidFill>
                  <a:schemeClr val="bg1"/>
                </a:solidFill>
              </a:rPr>
              <a:t>Off</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173038"/>
            <a:ext cx="7042150" cy="482600"/>
          </a:xfrm>
        </p:spPr>
        <p:txBody>
          <a:bodyPr/>
          <a:lstStyle/>
          <a:p>
            <a:r>
              <a:rPr lang="en-US" sz="1800" dirty="0" smtClean="0">
                <a:latin typeface="Helvetica" charset="0"/>
                <a:cs typeface="Helvetica" charset="0"/>
              </a:rPr>
              <a:t>Video </a:t>
            </a:r>
            <a:r>
              <a:rPr lang="en-US" sz="1800" dirty="0" smtClean="0">
                <a:latin typeface="Helvetica" charset="0"/>
                <a:cs typeface="Helvetica" charset="0"/>
              </a:rPr>
              <a:t>Play w/ Closed Captioning  </a:t>
            </a:r>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 y="1090613"/>
            <a:ext cx="5695949" cy="4271962"/>
          </a:xfrm>
          <a:prstGeom prst="rect">
            <a:avLst/>
          </a:prstGeom>
          <a:noFill/>
          <a:ln w="9525">
            <a:noFill/>
            <a:miter lim="800000"/>
            <a:headEnd/>
            <a:tailEnd/>
          </a:ln>
        </p:spPr>
      </p:pic>
      <p:sp>
        <p:nvSpPr>
          <p:cNvPr id="45059" name="TextBox 4"/>
          <p:cNvSpPr txBox="1">
            <a:spLocks noChangeArrowheads="1"/>
          </p:cNvSpPr>
          <p:nvPr/>
        </p:nvSpPr>
        <p:spPr bwMode="auto">
          <a:xfrm>
            <a:off x="6402388" y="1090613"/>
            <a:ext cx="2473325" cy="1384300"/>
          </a:xfrm>
          <a:prstGeom prst="rect">
            <a:avLst/>
          </a:prstGeom>
          <a:noFill/>
          <a:ln w="9525">
            <a:noFill/>
            <a:miter lim="800000"/>
            <a:headEnd/>
            <a:tailEnd/>
          </a:ln>
        </p:spPr>
        <p:txBody>
          <a:bodyPr>
            <a:spAutoFit/>
          </a:bodyPr>
          <a:lstStyle/>
          <a:p>
            <a:r>
              <a:rPr lang="en-US" sz="1200" b="1" dirty="0">
                <a:solidFill>
                  <a:srgbClr val="FFC000"/>
                </a:solidFill>
              </a:rPr>
              <a:t>1.  </a:t>
            </a:r>
            <a:r>
              <a:rPr lang="en-US" sz="1200" b="1" dirty="0">
                <a:solidFill>
                  <a:schemeClr val="bg1"/>
                </a:solidFill>
              </a:rPr>
              <a:t>Full View Version w/player control bar- Closed Captioning text should appear as 3 lines centered in the player window.  The width of the lines is the same as when the channel drawer is open.</a:t>
            </a:r>
          </a:p>
        </p:txBody>
      </p:sp>
      <p:sp>
        <p:nvSpPr>
          <p:cNvPr id="6" name="Oval 5"/>
          <p:cNvSpPr/>
          <p:nvPr/>
        </p:nvSpPr>
        <p:spPr>
          <a:xfrm>
            <a:off x="4449763" y="3429000"/>
            <a:ext cx="501650" cy="366713"/>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ED0D"/>
                </a:solidFill>
              </a:rPr>
              <a:t>1</a:t>
            </a:r>
          </a:p>
        </p:txBody>
      </p:sp>
      <p:sp>
        <p:nvSpPr>
          <p:cNvPr id="7" name="TextBox 1"/>
          <p:cNvSpPr txBox="1">
            <a:spLocks noChangeArrowheads="1"/>
          </p:cNvSpPr>
          <p:nvPr/>
        </p:nvSpPr>
        <p:spPr bwMode="auto">
          <a:xfrm>
            <a:off x="8578624" y="6406583"/>
            <a:ext cx="436789" cy="246221"/>
          </a:xfrm>
          <a:prstGeom prst="rect">
            <a:avLst/>
          </a:prstGeom>
          <a:noFill/>
          <a:ln w="9525">
            <a:noFill/>
            <a:miter lim="800000"/>
            <a:headEnd/>
            <a:tailEnd/>
          </a:ln>
        </p:spPr>
        <p:txBody>
          <a:bodyPr wrap="square">
            <a:spAutoFit/>
          </a:bodyPr>
          <a:lstStyle/>
          <a:p>
            <a:r>
              <a:rPr lang="en-US" sz="1000" dirty="0" smtClean="0">
                <a:solidFill>
                  <a:schemeClr val="bg1"/>
                </a:solidFill>
              </a:rPr>
              <a:t>16</a:t>
            </a:r>
            <a:endParaRPr lang="en-US" sz="10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173038"/>
            <a:ext cx="7042150" cy="482600"/>
          </a:xfrm>
        </p:spPr>
        <p:txBody>
          <a:bodyPr/>
          <a:lstStyle/>
          <a:p>
            <a:r>
              <a:rPr lang="en-US" sz="1800" dirty="0" smtClean="0">
                <a:latin typeface="Helvetica" charset="0"/>
                <a:cs typeface="Helvetica" charset="0"/>
              </a:rPr>
              <a:t>Audio Channel</a:t>
            </a:r>
            <a:endParaRPr lang="en-US" sz="1800" dirty="0" smtClean="0">
              <a:solidFill>
                <a:srgbClr val="FFC000"/>
              </a:solidFill>
              <a:latin typeface="Helvetica" charset="0"/>
              <a:cs typeface="Helvetica" charset="0"/>
            </a:endParaRPr>
          </a:p>
        </p:txBody>
      </p:sp>
      <p:sp>
        <p:nvSpPr>
          <p:cNvPr id="21506" name="TextBox 1"/>
          <p:cNvSpPr txBox="1">
            <a:spLocks noChangeArrowheads="1"/>
          </p:cNvSpPr>
          <p:nvPr/>
        </p:nvSpPr>
        <p:spPr bwMode="auto">
          <a:xfrm>
            <a:off x="8753475" y="6529693"/>
            <a:ext cx="320675" cy="246221"/>
          </a:xfrm>
          <a:prstGeom prst="rect">
            <a:avLst/>
          </a:prstGeom>
          <a:noFill/>
          <a:ln w="9525">
            <a:noFill/>
            <a:miter lim="800000"/>
            <a:headEnd/>
            <a:tailEnd/>
          </a:ln>
        </p:spPr>
        <p:txBody>
          <a:bodyPr>
            <a:spAutoFit/>
          </a:bodyPr>
          <a:lstStyle/>
          <a:p>
            <a:r>
              <a:rPr lang="en-US" sz="1000" dirty="0">
                <a:solidFill>
                  <a:schemeClr val="bg1"/>
                </a:solidFill>
              </a:rPr>
              <a:t>2</a:t>
            </a:r>
          </a:p>
        </p:txBody>
      </p:sp>
      <p:sp>
        <p:nvSpPr>
          <p:cNvPr id="5" name="TextBox 4"/>
          <p:cNvSpPr txBox="1"/>
          <p:nvPr/>
        </p:nvSpPr>
        <p:spPr>
          <a:xfrm>
            <a:off x="5716866" y="800287"/>
            <a:ext cx="3427134" cy="1261884"/>
          </a:xfrm>
          <a:prstGeom prst="rect">
            <a:avLst/>
          </a:prstGeom>
          <a:noFill/>
        </p:spPr>
        <p:txBody>
          <a:bodyPr wrap="square">
            <a:spAutoFit/>
          </a:bodyPr>
          <a:lstStyle/>
          <a:p>
            <a:pPr>
              <a:defRPr/>
            </a:pPr>
            <a:r>
              <a:rPr lang="en-US" sz="1200" dirty="0">
                <a:solidFill>
                  <a:prstClr val="white"/>
                </a:solidFill>
              </a:rPr>
              <a:t>This demonstrates </a:t>
            </a:r>
            <a:r>
              <a:rPr lang="en-US" sz="1200" dirty="0" smtClean="0">
                <a:solidFill>
                  <a:prstClr val="white"/>
                </a:solidFill>
              </a:rPr>
              <a:t>an audio channel playing in the passive state</a:t>
            </a:r>
            <a:endParaRPr lang="en-US" sz="1200" dirty="0">
              <a:solidFill>
                <a:prstClr val="white"/>
              </a:solidFill>
            </a:endParaRPr>
          </a:p>
          <a:p>
            <a:pPr>
              <a:defRPr/>
            </a:pPr>
            <a:endParaRPr lang="en-US" sz="800" dirty="0">
              <a:solidFill>
                <a:prstClr val="white"/>
              </a:solidFill>
            </a:endParaRPr>
          </a:p>
          <a:p>
            <a:pPr>
              <a:defRPr/>
            </a:pPr>
            <a:r>
              <a:rPr lang="en-US" sz="1200" dirty="0">
                <a:solidFill>
                  <a:srgbClr val="FFC000"/>
                </a:solidFill>
              </a:rPr>
              <a:t>1.  </a:t>
            </a:r>
            <a:r>
              <a:rPr lang="en-US" sz="1200" dirty="0" smtClean="0">
                <a:solidFill>
                  <a:prstClr val="white"/>
                </a:solidFill>
              </a:rPr>
              <a:t>Current music playing.</a:t>
            </a:r>
            <a:endParaRPr lang="en-US" sz="1200" dirty="0">
              <a:solidFill>
                <a:srgbClr val="FFC000"/>
              </a:solidFill>
            </a:endParaRPr>
          </a:p>
          <a:p>
            <a:pPr>
              <a:defRPr/>
            </a:pPr>
            <a:endParaRPr lang="en-US" sz="800" dirty="0" smtClean="0">
              <a:solidFill>
                <a:srgbClr val="FFC000"/>
              </a:solidFill>
            </a:endParaRPr>
          </a:p>
          <a:p>
            <a:pPr>
              <a:defRPr/>
            </a:pPr>
            <a:endParaRPr lang="en-US" sz="1200" b="1" dirty="0">
              <a:solidFill>
                <a:schemeClr val="bg1"/>
              </a:solidFill>
            </a:endParaRPr>
          </a:p>
          <a:p>
            <a:pPr>
              <a:defRPr/>
            </a:pPr>
            <a:r>
              <a:rPr lang="en-US" sz="1200" b="1" dirty="0">
                <a:solidFill>
                  <a:schemeClr val="bg1"/>
                </a:solidFill>
              </a:rPr>
              <a:t> </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9691" y="1090613"/>
            <a:ext cx="5377324" cy="4032993"/>
          </a:xfrm>
          <a:prstGeom prst="rect">
            <a:avLst/>
          </a:prstGeom>
          <a:noFill/>
          <a:ln w="9525">
            <a:noFill/>
            <a:miter lim="800000"/>
            <a:headEnd/>
            <a:tailEnd/>
          </a:ln>
        </p:spPr>
      </p:pic>
      <p:sp>
        <p:nvSpPr>
          <p:cNvPr id="13" name="Oval 12"/>
          <p:cNvSpPr/>
          <p:nvPr/>
        </p:nvSpPr>
        <p:spPr>
          <a:xfrm>
            <a:off x="1354062" y="3054787"/>
            <a:ext cx="392112" cy="3365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ED0D"/>
                </a:solidFill>
              </a:rPr>
              <a:t>1</a:t>
            </a:r>
          </a:p>
        </p:txBody>
      </p:sp>
    </p:spTree>
    <p:extLst>
      <p:ext uri="{BB962C8B-B14F-4D97-AF65-F5344CB8AC3E}">
        <p14:creationId xmlns:p14="http://schemas.microsoft.com/office/powerpoint/2010/main" val="201098256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173038"/>
            <a:ext cx="7042150" cy="482600"/>
          </a:xfrm>
        </p:spPr>
        <p:txBody>
          <a:bodyPr/>
          <a:lstStyle/>
          <a:p>
            <a:r>
              <a:rPr lang="en-US" sz="1800" dirty="0" smtClean="0">
                <a:latin typeface="Helvetica" charset="0"/>
                <a:cs typeface="Helvetica" charset="0"/>
              </a:rPr>
              <a:t>Audio Channel</a:t>
            </a:r>
            <a:endParaRPr lang="en-US" sz="1800" dirty="0" smtClean="0">
              <a:solidFill>
                <a:srgbClr val="FFC000"/>
              </a:solidFill>
              <a:latin typeface="Helvetica" charset="0"/>
              <a:cs typeface="Helvetica" charset="0"/>
            </a:endParaRPr>
          </a:p>
        </p:txBody>
      </p:sp>
      <p:sp>
        <p:nvSpPr>
          <p:cNvPr id="21506" name="TextBox 1"/>
          <p:cNvSpPr txBox="1">
            <a:spLocks noChangeArrowheads="1"/>
          </p:cNvSpPr>
          <p:nvPr/>
        </p:nvSpPr>
        <p:spPr bwMode="auto">
          <a:xfrm>
            <a:off x="8753475" y="6529693"/>
            <a:ext cx="320675" cy="246221"/>
          </a:xfrm>
          <a:prstGeom prst="rect">
            <a:avLst/>
          </a:prstGeom>
          <a:noFill/>
          <a:ln w="9525">
            <a:noFill/>
            <a:miter lim="800000"/>
            <a:headEnd/>
            <a:tailEnd/>
          </a:ln>
        </p:spPr>
        <p:txBody>
          <a:bodyPr>
            <a:spAutoFit/>
          </a:bodyPr>
          <a:lstStyle/>
          <a:p>
            <a:r>
              <a:rPr lang="en-US" sz="1000" dirty="0">
                <a:solidFill>
                  <a:schemeClr val="bg1"/>
                </a:solidFill>
              </a:rPr>
              <a:t>2</a:t>
            </a:r>
          </a:p>
        </p:txBody>
      </p:sp>
      <p:sp>
        <p:nvSpPr>
          <p:cNvPr id="5" name="TextBox 4"/>
          <p:cNvSpPr txBox="1"/>
          <p:nvPr/>
        </p:nvSpPr>
        <p:spPr>
          <a:xfrm>
            <a:off x="5716866" y="800287"/>
            <a:ext cx="3427134" cy="1261884"/>
          </a:xfrm>
          <a:prstGeom prst="rect">
            <a:avLst/>
          </a:prstGeom>
          <a:noFill/>
        </p:spPr>
        <p:txBody>
          <a:bodyPr wrap="square">
            <a:spAutoFit/>
          </a:bodyPr>
          <a:lstStyle/>
          <a:p>
            <a:pPr>
              <a:defRPr/>
            </a:pPr>
            <a:r>
              <a:rPr lang="en-US" sz="1200" dirty="0">
                <a:solidFill>
                  <a:prstClr val="white"/>
                </a:solidFill>
              </a:rPr>
              <a:t>This demonstrates </a:t>
            </a:r>
            <a:r>
              <a:rPr lang="en-US" sz="1200" dirty="0" smtClean="0">
                <a:solidFill>
                  <a:prstClr val="white"/>
                </a:solidFill>
              </a:rPr>
              <a:t>an audio channel playing in the active state</a:t>
            </a:r>
            <a:endParaRPr lang="en-US" sz="1200" dirty="0">
              <a:solidFill>
                <a:prstClr val="white"/>
              </a:solidFill>
            </a:endParaRPr>
          </a:p>
          <a:p>
            <a:pPr>
              <a:defRPr/>
            </a:pPr>
            <a:endParaRPr lang="en-US" sz="800" dirty="0">
              <a:solidFill>
                <a:prstClr val="white"/>
              </a:solidFill>
            </a:endParaRPr>
          </a:p>
          <a:p>
            <a:pPr>
              <a:defRPr/>
            </a:pPr>
            <a:r>
              <a:rPr lang="en-US" sz="1200" dirty="0">
                <a:solidFill>
                  <a:srgbClr val="FFC000"/>
                </a:solidFill>
              </a:rPr>
              <a:t>1.  </a:t>
            </a:r>
            <a:r>
              <a:rPr lang="en-US" sz="1200" dirty="0" smtClean="0">
                <a:solidFill>
                  <a:prstClr val="white"/>
                </a:solidFill>
              </a:rPr>
              <a:t>Audio player controls</a:t>
            </a:r>
            <a:endParaRPr lang="en-US" sz="1200" dirty="0">
              <a:solidFill>
                <a:srgbClr val="FFC000"/>
              </a:solidFill>
            </a:endParaRPr>
          </a:p>
          <a:p>
            <a:pPr>
              <a:defRPr/>
            </a:pPr>
            <a:endParaRPr lang="en-US" sz="800" dirty="0" smtClean="0">
              <a:solidFill>
                <a:srgbClr val="FFC000"/>
              </a:solidFill>
            </a:endParaRPr>
          </a:p>
          <a:p>
            <a:pPr>
              <a:defRPr/>
            </a:pPr>
            <a:endParaRPr lang="en-US" sz="1200" b="1" dirty="0">
              <a:solidFill>
                <a:schemeClr val="bg1"/>
              </a:solidFill>
            </a:endParaRPr>
          </a:p>
          <a:p>
            <a:pPr>
              <a:defRPr/>
            </a:pPr>
            <a:r>
              <a:rPr lang="en-US" sz="1200" b="1" dirty="0">
                <a:solidFill>
                  <a:schemeClr val="bg1"/>
                </a:solidFill>
              </a:rPr>
              <a:t> </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9691" y="1090613"/>
            <a:ext cx="5377324" cy="4032993"/>
          </a:xfrm>
          <a:prstGeom prst="rect">
            <a:avLst/>
          </a:prstGeom>
          <a:noFill/>
          <a:ln w="9525">
            <a:noFill/>
            <a:miter lim="800000"/>
            <a:headEnd/>
            <a:tailEnd/>
          </a:ln>
        </p:spPr>
      </p:pic>
      <p:sp>
        <p:nvSpPr>
          <p:cNvPr id="13" name="Oval 12"/>
          <p:cNvSpPr/>
          <p:nvPr/>
        </p:nvSpPr>
        <p:spPr>
          <a:xfrm>
            <a:off x="2767995" y="2062171"/>
            <a:ext cx="392112" cy="3365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ED0D"/>
                </a:solidFill>
              </a:rPr>
              <a:t>1</a:t>
            </a:r>
          </a:p>
        </p:txBody>
      </p:sp>
    </p:spTree>
    <p:extLst>
      <p:ext uri="{BB962C8B-B14F-4D97-AF65-F5344CB8AC3E}">
        <p14:creationId xmlns:p14="http://schemas.microsoft.com/office/powerpoint/2010/main" val="32988416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173038"/>
            <a:ext cx="7042150" cy="482600"/>
          </a:xfrm>
        </p:spPr>
        <p:txBody>
          <a:bodyPr/>
          <a:lstStyle/>
          <a:p>
            <a:r>
              <a:rPr lang="en-US" sz="1800" dirty="0" smtClean="0">
                <a:latin typeface="Helvetica" charset="0"/>
                <a:cs typeface="Helvetica" charset="0"/>
              </a:rPr>
              <a:t>Audio Channel</a:t>
            </a:r>
            <a:endParaRPr lang="en-US" sz="1800" dirty="0" smtClean="0">
              <a:solidFill>
                <a:srgbClr val="FFC000"/>
              </a:solidFill>
              <a:latin typeface="Helvetica" charset="0"/>
              <a:cs typeface="Helvetica" charset="0"/>
            </a:endParaRPr>
          </a:p>
        </p:txBody>
      </p:sp>
      <p:sp>
        <p:nvSpPr>
          <p:cNvPr id="21506" name="TextBox 1"/>
          <p:cNvSpPr txBox="1">
            <a:spLocks noChangeArrowheads="1"/>
          </p:cNvSpPr>
          <p:nvPr/>
        </p:nvSpPr>
        <p:spPr bwMode="auto">
          <a:xfrm>
            <a:off x="8753475" y="6529693"/>
            <a:ext cx="320675" cy="246221"/>
          </a:xfrm>
          <a:prstGeom prst="rect">
            <a:avLst/>
          </a:prstGeom>
          <a:noFill/>
          <a:ln w="9525">
            <a:noFill/>
            <a:miter lim="800000"/>
            <a:headEnd/>
            <a:tailEnd/>
          </a:ln>
        </p:spPr>
        <p:txBody>
          <a:bodyPr>
            <a:spAutoFit/>
          </a:bodyPr>
          <a:lstStyle/>
          <a:p>
            <a:r>
              <a:rPr lang="en-US" sz="1000" dirty="0">
                <a:solidFill>
                  <a:schemeClr val="bg1"/>
                </a:solidFill>
              </a:rPr>
              <a:t>2</a:t>
            </a:r>
          </a:p>
        </p:txBody>
      </p:sp>
      <p:sp>
        <p:nvSpPr>
          <p:cNvPr id="5" name="TextBox 4"/>
          <p:cNvSpPr txBox="1"/>
          <p:nvPr/>
        </p:nvSpPr>
        <p:spPr>
          <a:xfrm>
            <a:off x="5716866" y="800287"/>
            <a:ext cx="3427134" cy="1077218"/>
          </a:xfrm>
          <a:prstGeom prst="rect">
            <a:avLst/>
          </a:prstGeom>
          <a:noFill/>
        </p:spPr>
        <p:txBody>
          <a:bodyPr wrap="square">
            <a:spAutoFit/>
          </a:bodyPr>
          <a:lstStyle/>
          <a:p>
            <a:pPr>
              <a:defRPr/>
            </a:pPr>
            <a:endParaRPr lang="en-US" sz="800" dirty="0">
              <a:solidFill>
                <a:prstClr val="white"/>
              </a:solidFill>
            </a:endParaRPr>
          </a:p>
          <a:p>
            <a:pPr>
              <a:defRPr/>
            </a:pPr>
            <a:r>
              <a:rPr lang="en-US" sz="1200" dirty="0">
                <a:solidFill>
                  <a:srgbClr val="FFC000"/>
                </a:solidFill>
              </a:rPr>
              <a:t>1.  </a:t>
            </a:r>
            <a:r>
              <a:rPr lang="en-US" sz="1200" dirty="0" smtClean="0">
                <a:solidFill>
                  <a:prstClr val="white"/>
                </a:solidFill>
              </a:rPr>
              <a:t>This displays the active state when someone clicks to play a video.</a:t>
            </a:r>
            <a:endParaRPr lang="en-US" sz="1200" dirty="0">
              <a:solidFill>
                <a:srgbClr val="FFC000"/>
              </a:solidFill>
            </a:endParaRPr>
          </a:p>
          <a:p>
            <a:pPr>
              <a:defRPr/>
            </a:pPr>
            <a:endParaRPr lang="en-US" sz="800" dirty="0" smtClean="0">
              <a:solidFill>
                <a:srgbClr val="FFC000"/>
              </a:solidFill>
            </a:endParaRPr>
          </a:p>
          <a:p>
            <a:pPr>
              <a:defRPr/>
            </a:pPr>
            <a:endParaRPr lang="en-US" sz="1200" b="1" dirty="0">
              <a:solidFill>
                <a:schemeClr val="bg1"/>
              </a:solidFill>
            </a:endParaRPr>
          </a:p>
          <a:p>
            <a:pPr>
              <a:defRPr/>
            </a:pPr>
            <a:r>
              <a:rPr lang="en-US" sz="1200" b="1" dirty="0">
                <a:solidFill>
                  <a:schemeClr val="bg1"/>
                </a:solidFill>
              </a:rPr>
              <a:t> </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9691" y="1090613"/>
            <a:ext cx="5377324" cy="4032993"/>
          </a:xfrm>
          <a:prstGeom prst="rect">
            <a:avLst/>
          </a:prstGeom>
          <a:noFill/>
          <a:ln w="9525">
            <a:noFill/>
            <a:miter lim="800000"/>
            <a:headEnd/>
            <a:tailEnd/>
          </a:ln>
        </p:spPr>
      </p:pic>
      <p:sp>
        <p:nvSpPr>
          <p:cNvPr id="13" name="Oval 12"/>
          <p:cNvSpPr/>
          <p:nvPr/>
        </p:nvSpPr>
        <p:spPr>
          <a:xfrm>
            <a:off x="4156529" y="4028454"/>
            <a:ext cx="392112" cy="3365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ED0D"/>
                </a:solidFill>
              </a:rPr>
              <a:t>1</a:t>
            </a:r>
          </a:p>
        </p:txBody>
      </p:sp>
    </p:spTree>
    <p:extLst>
      <p:ext uri="{BB962C8B-B14F-4D97-AF65-F5344CB8AC3E}">
        <p14:creationId xmlns:p14="http://schemas.microsoft.com/office/powerpoint/2010/main" val="251043328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173038"/>
            <a:ext cx="7042150" cy="482600"/>
          </a:xfrm>
        </p:spPr>
        <p:txBody>
          <a:bodyPr/>
          <a:lstStyle/>
          <a:p>
            <a:r>
              <a:rPr lang="en-US" sz="1800" dirty="0" smtClean="0">
                <a:latin typeface="Helvetica" charset="0"/>
                <a:cs typeface="Helvetica" charset="0"/>
              </a:rPr>
              <a:t>Audio Channel with Minimized Related Bar</a:t>
            </a:r>
            <a:endParaRPr lang="en-US" sz="1800" dirty="0" smtClean="0">
              <a:solidFill>
                <a:srgbClr val="FFC000"/>
              </a:solidFill>
              <a:latin typeface="Helvetica" charset="0"/>
              <a:cs typeface="Helvetica" charset="0"/>
            </a:endParaRPr>
          </a:p>
        </p:txBody>
      </p:sp>
      <p:sp>
        <p:nvSpPr>
          <p:cNvPr id="21506" name="TextBox 1"/>
          <p:cNvSpPr txBox="1">
            <a:spLocks noChangeArrowheads="1"/>
          </p:cNvSpPr>
          <p:nvPr/>
        </p:nvSpPr>
        <p:spPr bwMode="auto">
          <a:xfrm>
            <a:off x="8753475" y="6529693"/>
            <a:ext cx="320675" cy="246221"/>
          </a:xfrm>
          <a:prstGeom prst="rect">
            <a:avLst/>
          </a:prstGeom>
          <a:noFill/>
          <a:ln w="9525">
            <a:noFill/>
            <a:miter lim="800000"/>
            <a:headEnd/>
            <a:tailEnd/>
          </a:ln>
        </p:spPr>
        <p:txBody>
          <a:bodyPr>
            <a:spAutoFit/>
          </a:bodyPr>
          <a:lstStyle/>
          <a:p>
            <a:r>
              <a:rPr lang="en-US" sz="1000" dirty="0">
                <a:solidFill>
                  <a:schemeClr val="bg1"/>
                </a:solidFill>
              </a:rPr>
              <a:t>2</a:t>
            </a:r>
          </a:p>
        </p:txBody>
      </p:sp>
      <p:sp>
        <p:nvSpPr>
          <p:cNvPr id="5" name="TextBox 4"/>
          <p:cNvSpPr txBox="1"/>
          <p:nvPr/>
        </p:nvSpPr>
        <p:spPr>
          <a:xfrm>
            <a:off x="5716866" y="800287"/>
            <a:ext cx="3427134" cy="1631216"/>
          </a:xfrm>
          <a:prstGeom prst="rect">
            <a:avLst/>
          </a:prstGeom>
          <a:noFill/>
        </p:spPr>
        <p:txBody>
          <a:bodyPr wrap="square">
            <a:spAutoFit/>
          </a:bodyPr>
          <a:lstStyle/>
          <a:p>
            <a:pPr>
              <a:defRPr/>
            </a:pPr>
            <a:r>
              <a:rPr lang="en-US" sz="1200" dirty="0">
                <a:solidFill>
                  <a:prstClr val="white"/>
                </a:solidFill>
              </a:rPr>
              <a:t>This demonstrates </a:t>
            </a:r>
            <a:r>
              <a:rPr lang="en-US" sz="1200" dirty="0" smtClean="0">
                <a:solidFill>
                  <a:prstClr val="white"/>
                </a:solidFill>
              </a:rPr>
              <a:t>the audio channel with the related bar minimized. </a:t>
            </a:r>
            <a:endParaRPr lang="en-US" sz="1200" dirty="0">
              <a:solidFill>
                <a:prstClr val="white"/>
              </a:solidFill>
            </a:endParaRPr>
          </a:p>
          <a:p>
            <a:pPr>
              <a:defRPr/>
            </a:pPr>
            <a:endParaRPr lang="en-US" sz="800" dirty="0">
              <a:solidFill>
                <a:prstClr val="white"/>
              </a:solidFill>
            </a:endParaRPr>
          </a:p>
          <a:p>
            <a:pPr>
              <a:defRPr/>
            </a:pPr>
            <a:r>
              <a:rPr lang="en-US" sz="1200" dirty="0">
                <a:solidFill>
                  <a:srgbClr val="FFC000"/>
                </a:solidFill>
              </a:rPr>
              <a:t>1.  </a:t>
            </a:r>
            <a:r>
              <a:rPr lang="en-US" sz="1200" dirty="0" smtClean="0">
                <a:solidFill>
                  <a:prstClr val="white"/>
                </a:solidFill>
              </a:rPr>
              <a:t>Related bar minimized. Clicking on the blue arrow will return it to the original upright position.</a:t>
            </a:r>
            <a:endParaRPr lang="en-US" sz="1200" dirty="0">
              <a:solidFill>
                <a:srgbClr val="FFC000"/>
              </a:solidFill>
            </a:endParaRPr>
          </a:p>
          <a:p>
            <a:pPr>
              <a:defRPr/>
            </a:pPr>
            <a:endParaRPr lang="en-US" sz="800" dirty="0" smtClean="0">
              <a:solidFill>
                <a:srgbClr val="FFC000"/>
              </a:solidFill>
            </a:endParaRPr>
          </a:p>
          <a:p>
            <a:pPr marL="228600" indent="-228600">
              <a:buAutoNum type="arabicPeriod" startAt="2"/>
              <a:defRPr/>
            </a:pPr>
            <a:r>
              <a:rPr lang="en-US" sz="1200" dirty="0" smtClean="0">
                <a:solidFill>
                  <a:schemeClr val="bg1"/>
                </a:solidFill>
              </a:rPr>
              <a:t>The artwork becomes center</a:t>
            </a:r>
            <a:endParaRPr lang="en-US" sz="1200" b="1" dirty="0">
              <a:solidFill>
                <a:schemeClr val="bg1"/>
              </a:solidFill>
            </a:endParaRPr>
          </a:p>
          <a:p>
            <a:pPr>
              <a:defRPr/>
            </a:pPr>
            <a:r>
              <a:rPr lang="en-US" sz="1200" b="1" dirty="0">
                <a:solidFill>
                  <a:schemeClr val="bg1"/>
                </a:solidFill>
              </a:rPr>
              <a:t> </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9691" y="1090613"/>
            <a:ext cx="5377324" cy="4032993"/>
          </a:xfrm>
          <a:prstGeom prst="rect">
            <a:avLst/>
          </a:prstGeom>
          <a:noFill/>
          <a:ln w="9525">
            <a:noFill/>
            <a:miter lim="800000"/>
            <a:headEnd/>
            <a:tailEnd/>
          </a:ln>
        </p:spPr>
      </p:pic>
      <p:sp>
        <p:nvSpPr>
          <p:cNvPr id="13" name="Oval 12"/>
          <p:cNvSpPr/>
          <p:nvPr/>
        </p:nvSpPr>
        <p:spPr>
          <a:xfrm>
            <a:off x="719061" y="4284352"/>
            <a:ext cx="392112" cy="3365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ED0D"/>
                </a:solidFill>
              </a:rPr>
              <a:t>1</a:t>
            </a:r>
          </a:p>
        </p:txBody>
      </p:sp>
      <p:sp>
        <p:nvSpPr>
          <p:cNvPr id="14" name="Oval 13"/>
          <p:cNvSpPr/>
          <p:nvPr/>
        </p:nvSpPr>
        <p:spPr>
          <a:xfrm>
            <a:off x="4272433" y="1834220"/>
            <a:ext cx="392112" cy="3365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solidFill>
                  <a:srgbClr val="FFED0D"/>
                </a:solidFill>
              </a:rPr>
              <a:t>2</a:t>
            </a:r>
            <a:endParaRPr lang="en-US" dirty="0">
              <a:solidFill>
                <a:srgbClr val="FFED0D"/>
              </a:solidFill>
            </a:endParaRPr>
          </a:p>
        </p:txBody>
      </p:sp>
    </p:spTree>
    <p:extLst>
      <p:ext uri="{BB962C8B-B14F-4D97-AF65-F5344CB8AC3E}">
        <p14:creationId xmlns:p14="http://schemas.microsoft.com/office/powerpoint/2010/main" val="310679442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173038"/>
            <a:ext cx="7042150" cy="482600"/>
          </a:xfrm>
        </p:spPr>
        <p:txBody>
          <a:bodyPr/>
          <a:lstStyle/>
          <a:p>
            <a:r>
              <a:rPr lang="en-US" sz="1800" dirty="0" smtClean="0">
                <a:latin typeface="Helvetica" charset="0"/>
                <a:cs typeface="Helvetica" charset="0"/>
              </a:rPr>
              <a:t>Audio Channel with Minimized Related Bar</a:t>
            </a:r>
            <a:endParaRPr lang="en-US" sz="1800" dirty="0" smtClean="0">
              <a:solidFill>
                <a:srgbClr val="FFC000"/>
              </a:solidFill>
              <a:latin typeface="Helvetica" charset="0"/>
              <a:cs typeface="Helvetica" charset="0"/>
            </a:endParaRPr>
          </a:p>
        </p:txBody>
      </p:sp>
      <p:sp>
        <p:nvSpPr>
          <p:cNvPr id="21506" name="TextBox 1"/>
          <p:cNvSpPr txBox="1">
            <a:spLocks noChangeArrowheads="1"/>
          </p:cNvSpPr>
          <p:nvPr/>
        </p:nvSpPr>
        <p:spPr bwMode="auto">
          <a:xfrm>
            <a:off x="8753475" y="6529693"/>
            <a:ext cx="320675" cy="246221"/>
          </a:xfrm>
          <a:prstGeom prst="rect">
            <a:avLst/>
          </a:prstGeom>
          <a:noFill/>
          <a:ln w="9525">
            <a:noFill/>
            <a:miter lim="800000"/>
            <a:headEnd/>
            <a:tailEnd/>
          </a:ln>
        </p:spPr>
        <p:txBody>
          <a:bodyPr>
            <a:spAutoFit/>
          </a:bodyPr>
          <a:lstStyle/>
          <a:p>
            <a:r>
              <a:rPr lang="en-US" sz="1000" dirty="0">
                <a:solidFill>
                  <a:schemeClr val="bg1"/>
                </a:solidFill>
              </a:rPr>
              <a:t>2</a:t>
            </a:r>
          </a:p>
        </p:txBody>
      </p:sp>
      <p:sp>
        <p:nvSpPr>
          <p:cNvPr id="5" name="TextBox 4"/>
          <p:cNvSpPr txBox="1"/>
          <p:nvPr/>
        </p:nvSpPr>
        <p:spPr>
          <a:xfrm>
            <a:off x="5716866" y="800287"/>
            <a:ext cx="3427134" cy="1077218"/>
          </a:xfrm>
          <a:prstGeom prst="rect">
            <a:avLst/>
          </a:prstGeom>
          <a:noFill/>
        </p:spPr>
        <p:txBody>
          <a:bodyPr wrap="square">
            <a:spAutoFit/>
          </a:bodyPr>
          <a:lstStyle/>
          <a:p>
            <a:pPr>
              <a:defRPr/>
            </a:pPr>
            <a:r>
              <a:rPr lang="en-US" sz="1200" dirty="0">
                <a:solidFill>
                  <a:prstClr val="white"/>
                </a:solidFill>
              </a:rPr>
              <a:t>This demonstrates </a:t>
            </a:r>
            <a:r>
              <a:rPr lang="en-US" sz="1200" dirty="0" smtClean="0">
                <a:solidFill>
                  <a:prstClr val="white"/>
                </a:solidFill>
              </a:rPr>
              <a:t>the audio channel with the related bar minimized in the active state. </a:t>
            </a:r>
            <a:endParaRPr lang="en-US" sz="1200" dirty="0">
              <a:solidFill>
                <a:prstClr val="white"/>
              </a:solidFill>
            </a:endParaRPr>
          </a:p>
          <a:p>
            <a:pPr>
              <a:defRPr/>
            </a:pPr>
            <a:endParaRPr lang="en-US" sz="800" dirty="0">
              <a:solidFill>
                <a:prstClr val="white"/>
              </a:solidFill>
            </a:endParaRPr>
          </a:p>
          <a:p>
            <a:pPr>
              <a:defRPr/>
            </a:pPr>
            <a:r>
              <a:rPr lang="en-US" sz="1200" dirty="0">
                <a:solidFill>
                  <a:srgbClr val="FFC000"/>
                </a:solidFill>
              </a:rPr>
              <a:t>1.  </a:t>
            </a:r>
            <a:r>
              <a:rPr lang="en-US" sz="1200" dirty="0" smtClean="0">
                <a:solidFill>
                  <a:prstClr val="white"/>
                </a:solidFill>
              </a:rPr>
              <a:t>Audio player controls.</a:t>
            </a:r>
            <a:endParaRPr lang="en-US" sz="1200" dirty="0">
              <a:solidFill>
                <a:srgbClr val="FFC000"/>
              </a:solidFill>
            </a:endParaRPr>
          </a:p>
          <a:p>
            <a:pPr>
              <a:defRPr/>
            </a:pPr>
            <a:endParaRPr lang="en-US" sz="800" dirty="0" smtClean="0">
              <a:solidFill>
                <a:srgbClr val="FFC000"/>
              </a:solidFill>
            </a:endParaRPr>
          </a:p>
          <a:p>
            <a:pPr>
              <a:defRPr/>
            </a:pPr>
            <a:r>
              <a:rPr lang="en-US" sz="1200" b="1" dirty="0" smtClean="0">
                <a:solidFill>
                  <a:schemeClr val="bg1"/>
                </a:solidFill>
              </a:rPr>
              <a:t> </a:t>
            </a:r>
            <a:endParaRPr lang="en-US" sz="1200" b="1" dirty="0">
              <a:solidFill>
                <a:schemeClr val="bg1"/>
              </a:solidFill>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9691" y="1090613"/>
            <a:ext cx="5377324" cy="4032993"/>
          </a:xfrm>
          <a:prstGeom prst="rect">
            <a:avLst/>
          </a:prstGeom>
          <a:noFill/>
          <a:ln w="9525">
            <a:noFill/>
            <a:miter lim="800000"/>
            <a:headEnd/>
            <a:tailEnd/>
          </a:ln>
        </p:spPr>
      </p:pic>
      <p:sp>
        <p:nvSpPr>
          <p:cNvPr id="13" name="Oval 12"/>
          <p:cNvSpPr/>
          <p:nvPr/>
        </p:nvSpPr>
        <p:spPr>
          <a:xfrm>
            <a:off x="2869594" y="2002495"/>
            <a:ext cx="392112" cy="3365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ED0D"/>
                </a:solidFill>
              </a:rPr>
              <a:t>1</a:t>
            </a:r>
          </a:p>
        </p:txBody>
      </p:sp>
    </p:spTree>
    <p:extLst>
      <p:ext uri="{BB962C8B-B14F-4D97-AF65-F5344CB8AC3E}">
        <p14:creationId xmlns:p14="http://schemas.microsoft.com/office/powerpoint/2010/main" val="31592031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173038"/>
            <a:ext cx="7042150" cy="482600"/>
          </a:xfrm>
        </p:spPr>
        <p:txBody>
          <a:bodyPr/>
          <a:lstStyle/>
          <a:p>
            <a:r>
              <a:rPr lang="en-US" sz="1800" dirty="0" smtClean="0">
                <a:latin typeface="Helvetica" charset="0"/>
                <a:cs typeface="Helvetica" charset="0"/>
              </a:rPr>
              <a:t>More Button</a:t>
            </a:r>
            <a:endParaRPr lang="en-US" sz="1800" dirty="0" smtClean="0">
              <a:solidFill>
                <a:srgbClr val="FFC000"/>
              </a:solidFill>
              <a:latin typeface="Helvetica" charset="0"/>
              <a:cs typeface="Helvetica" charset="0"/>
            </a:endParaRPr>
          </a:p>
        </p:txBody>
      </p:sp>
      <p:sp>
        <p:nvSpPr>
          <p:cNvPr id="21506" name="TextBox 1"/>
          <p:cNvSpPr txBox="1">
            <a:spLocks noChangeArrowheads="1"/>
          </p:cNvSpPr>
          <p:nvPr/>
        </p:nvSpPr>
        <p:spPr bwMode="auto">
          <a:xfrm>
            <a:off x="8753475" y="6529693"/>
            <a:ext cx="320675" cy="246221"/>
          </a:xfrm>
          <a:prstGeom prst="rect">
            <a:avLst/>
          </a:prstGeom>
          <a:noFill/>
          <a:ln w="9525">
            <a:noFill/>
            <a:miter lim="800000"/>
            <a:headEnd/>
            <a:tailEnd/>
          </a:ln>
        </p:spPr>
        <p:txBody>
          <a:bodyPr>
            <a:spAutoFit/>
          </a:bodyPr>
          <a:lstStyle/>
          <a:p>
            <a:r>
              <a:rPr lang="en-US" sz="1000" dirty="0">
                <a:solidFill>
                  <a:schemeClr val="bg1"/>
                </a:solidFill>
              </a:rPr>
              <a:t>2</a:t>
            </a:r>
          </a:p>
        </p:txBody>
      </p:sp>
      <p:sp>
        <p:nvSpPr>
          <p:cNvPr id="5" name="TextBox 4"/>
          <p:cNvSpPr txBox="1"/>
          <p:nvPr/>
        </p:nvSpPr>
        <p:spPr>
          <a:xfrm>
            <a:off x="5716866" y="800287"/>
            <a:ext cx="3427134" cy="584776"/>
          </a:xfrm>
          <a:prstGeom prst="rect">
            <a:avLst/>
          </a:prstGeom>
          <a:noFill/>
        </p:spPr>
        <p:txBody>
          <a:bodyPr wrap="square">
            <a:spAutoFit/>
          </a:bodyPr>
          <a:lstStyle/>
          <a:p>
            <a:pPr>
              <a:defRPr/>
            </a:pPr>
            <a:endParaRPr lang="en-US" sz="800" dirty="0">
              <a:solidFill>
                <a:prstClr val="white"/>
              </a:solidFill>
            </a:endParaRPr>
          </a:p>
          <a:p>
            <a:pPr>
              <a:defRPr/>
            </a:pPr>
            <a:r>
              <a:rPr lang="en-US" sz="1200" dirty="0">
                <a:solidFill>
                  <a:srgbClr val="FFC000"/>
                </a:solidFill>
              </a:rPr>
              <a:t>1. </a:t>
            </a:r>
            <a:r>
              <a:rPr lang="en-US" sz="1200" dirty="0" smtClean="0">
                <a:solidFill>
                  <a:srgbClr val="FFFFFF"/>
                </a:solidFill>
              </a:rPr>
              <a:t>Clicking on the more button brings up the corporate links.</a:t>
            </a:r>
            <a:endParaRPr lang="en-US" sz="1200" b="1" dirty="0">
              <a:solidFill>
                <a:srgbClr val="FFFFFF"/>
              </a:solidFill>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9691" y="1090613"/>
            <a:ext cx="5377324" cy="4032993"/>
          </a:xfrm>
          <a:prstGeom prst="rect">
            <a:avLst/>
          </a:prstGeom>
          <a:noFill/>
          <a:ln w="9525">
            <a:noFill/>
            <a:miter lim="800000"/>
            <a:headEnd/>
            <a:tailEnd/>
          </a:ln>
        </p:spPr>
      </p:pic>
      <p:sp>
        <p:nvSpPr>
          <p:cNvPr id="13" name="Oval 12"/>
          <p:cNvSpPr/>
          <p:nvPr/>
        </p:nvSpPr>
        <p:spPr>
          <a:xfrm>
            <a:off x="2480128" y="4635937"/>
            <a:ext cx="392112" cy="3365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ED0D"/>
                </a:solidFill>
              </a:rPr>
              <a:t>1</a:t>
            </a:r>
          </a:p>
        </p:txBody>
      </p:sp>
    </p:spTree>
    <p:extLst>
      <p:ext uri="{BB962C8B-B14F-4D97-AF65-F5344CB8AC3E}">
        <p14:creationId xmlns:p14="http://schemas.microsoft.com/office/powerpoint/2010/main" val="21522962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8753475" y="6529693"/>
            <a:ext cx="320675" cy="246221"/>
          </a:xfrm>
          <a:prstGeom prst="rect">
            <a:avLst/>
          </a:prstGeom>
          <a:noFill/>
          <a:ln w="9525">
            <a:noFill/>
            <a:miter lim="800000"/>
            <a:headEnd/>
            <a:tailEnd/>
          </a:ln>
        </p:spPr>
        <p:txBody>
          <a:bodyPr>
            <a:spAutoFit/>
          </a:bodyPr>
          <a:lstStyle/>
          <a:p>
            <a:r>
              <a:rPr lang="en-US" sz="1000" dirty="0">
                <a:solidFill>
                  <a:schemeClr val="bg1"/>
                </a:solidFill>
              </a:rPr>
              <a:t>2</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9691" y="1090613"/>
            <a:ext cx="5377324" cy="4032993"/>
          </a:xfrm>
          <a:prstGeom prst="rect">
            <a:avLst/>
          </a:prstGeom>
          <a:noFill/>
          <a:ln w="9525">
            <a:noFill/>
            <a:miter lim="800000"/>
            <a:headEnd/>
            <a:tailEnd/>
          </a:ln>
        </p:spPr>
      </p:pic>
      <p:sp>
        <p:nvSpPr>
          <p:cNvPr id="11" name="Title 1"/>
          <p:cNvSpPr>
            <a:spLocks noGrp="1"/>
          </p:cNvSpPr>
          <p:nvPr>
            <p:ph type="title"/>
          </p:nvPr>
        </p:nvSpPr>
        <p:spPr>
          <a:xfrm>
            <a:off x="457200" y="173038"/>
            <a:ext cx="7042150" cy="482600"/>
          </a:xfrm>
        </p:spPr>
        <p:txBody>
          <a:bodyPr/>
          <a:lstStyle/>
          <a:p>
            <a:r>
              <a:rPr lang="en-US" sz="1800" dirty="0" smtClean="0">
                <a:latin typeface="Helvetica" charset="0"/>
                <a:cs typeface="Helvetica" charset="0"/>
              </a:rPr>
              <a:t>Audio Player Controls</a:t>
            </a:r>
            <a:endParaRPr lang="en-US" sz="1800" dirty="0" smtClean="0">
              <a:solidFill>
                <a:srgbClr val="FFC000"/>
              </a:solidFill>
              <a:latin typeface="Helvetica" charset="0"/>
              <a:cs typeface="Helvetica" charset="0"/>
            </a:endParaRPr>
          </a:p>
        </p:txBody>
      </p:sp>
      <p:sp>
        <p:nvSpPr>
          <p:cNvPr id="17" name="TextBox 16"/>
          <p:cNvSpPr txBox="1"/>
          <p:nvPr/>
        </p:nvSpPr>
        <p:spPr>
          <a:xfrm>
            <a:off x="5716866" y="800287"/>
            <a:ext cx="3427134" cy="1446550"/>
          </a:xfrm>
          <a:prstGeom prst="rect">
            <a:avLst/>
          </a:prstGeom>
          <a:noFill/>
        </p:spPr>
        <p:txBody>
          <a:bodyPr wrap="square">
            <a:spAutoFit/>
          </a:bodyPr>
          <a:lstStyle/>
          <a:p>
            <a:pPr>
              <a:defRPr/>
            </a:pPr>
            <a:r>
              <a:rPr lang="en-US" sz="1200" dirty="0">
                <a:solidFill>
                  <a:prstClr val="white"/>
                </a:solidFill>
              </a:rPr>
              <a:t>This demonstrates </a:t>
            </a:r>
            <a:r>
              <a:rPr lang="en-US" sz="1200" dirty="0" smtClean="0">
                <a:solidFill>
                  <a:prstClr val="white"/>
                </a:solidFill>
              </a:rPr>
              <a:t>the active mode controls.</a:t>
            </a:r>
          </a:p>
          <a:p>
            <a:pPr>
              <a:defRPr/>
            </a:pPr>
            <a:endParaRPr lang="en-US" sz="800" dirty="0">
              <a:solidFill>
                <a:prstClr val="white"/>
              </a:solidFill>
            </a:endParaRPr>
          </a:p>
          <a:p>
            <a:pPr>
              <a:defRPr/>
            </a:pPr>
            <a:r>
              <a:rPr lang="en-US" sz="1200" dirty="0">
                <a:solidFill>
                  <a:srgbClr val="FFC000"/>
                </a:solidFill>
              </a:rPr>
              <a:t>1.  </a:t>
            </a:r>
            <a:r>
              <a:rPr lang="en-US" sz="1200" dirty="0" smtClean="0">
                <a:solidFill>
                  <a:schemeClr val="bg1"/>
                </a:solidFill>
              </a:rPr>
              <a:t>The Stop button</a:t>
            </a:r>
            <a:endParaRPr lang="en-US" sz="800" dirty="0" smtClean="0">
              <a:solidFill>
                <a:schemeClr val="bg1"/>
              </a:solidFill>
            </a:endParaRPr>
          </a:p>
          <a:p>
            <a:pPr marL="228600" indent="-228600">
              <a:buAutoNum type="arabicPeriod" startAt="2"/>
              <a:defRPr/>
            </a:pPr>
            <a:r>
              <a:rPr lang="en-US" sz="1200" dirty="0" smtClean="0">
                <a:solidFill>
                  <a:schemeClr val="bg1"/>
                </a:solidFill>
              </a:rPr>
              <a:t>Volume Control</a:t>
            </a:r>
            <a:endParaRPr lang="en-US" sz="800" dirty="0" smtClean="0">
              <a:solidFill>
                <a:schemeClr val="bg1"/>
              </a:solidFill>
            </a:endParaRPr>
          </a:p>
          <a:p>
            <a:pPr marL="228600" indent="-228600">
              <a:buAutoNum type="arabicPeriod" startAt="2"/>
              <a:defRPr/>
            </a:pPr>
            <a:r>
              <a:rPr lang="en-US" sz="1200" dirty="0" smtClean="0">
                <a:solidFill>
                  <a:schemeClr val="bg1"/>
                </a:solidFill>
              </a:rPr>
              <a:t>Mute button, over</a:t>
            </a:r>
            <a:endParaRPr lang="en-US" sz="800" dirty="0">
              <a:solidFill>
                <a:schemeClr val="bg1"/>
              </a:solidFill>
            </a:endParaRPr>
          </a:p>
          <a:p>
            <a:pPr marL="228600" indent="-228600">
              <a:buAutoNum type="arabicPeriod" startAt="3"/>
              <a:defRPr/>
            </a:pPr>
            <a:endParaRPr lang="en-US" sz="800" dirty="0" smtClean="0">
              <a:solidFill>
                <a:schemeClr val="bg1"/>
              </a:solidFill>
            </a:endParaRPr>
          </a:p>
          <a:p>
            <a:pPr>
              <a:defRPr/>
            </a:pPr>
            <a:endParaRPr lang="en-US" sz="1200" b="1" dirty="0" smtClean="0">
              <a:solidFill>
                <a:schemeClr val="bg1"/>
              </a:solidFill>
            </a:endParaRPr>
          </a:p>
          <a:p>
            <a:pPr>
              <a:defRPr/>
            </a:pPr>
            <a:r>
              <a:rPr lang="en-US" sz="1200" b="1" dirty="0" smtClean="0">
                <a:solidFill>
                  <a:schemeClr val="bg1"/>
                </a:solidFill>
              </a:rPr>
              <a:t> </a:t>
            </a:r>
            <a:endParaRPr lang="en-US" sz="1200" b="1" dirty="0">
              <a:solidFill>
                <a:schemeClr val="bg1"/>
              </a:solidFill>
            </a:endParaRPr>
          </a:p>
        </p:txBody>
      </p:sp>
      <p:sp>
        <p:nvSpPr>
          <p:cNvPr id="18" name="Oval 17"/>
          <p:cNvSpPr/>
          <p:nvPr/>
        </p:nvSpPr>
        <p:spPr>
          <a:xfrm>
            <a:off x="2420862" y="2002495"/>
            <a:ext cx="392112" cy="3365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ED0D"/>
                </a:solidFill>
              </a:rPr>
              <a:t>1</a:t>
            </a:r>
          </a:p>
        </p:txBody>
      </p:sp>
      <p:sp>
        <p:nvSpPr>
          <p:cNvPr id="19" name="Oval 18"/>
          <p:cNvSpPr/>
          <p:nvPr/>
        </p:nvSpPr>
        <p:spPr>
          <a:xfrm>
            <a:off x="2224806" y="2790953"/>
            <a:ext cx="392112" cy="3365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solidFill>
                  <a:srgbClr val="FFED0D"/>
                </a:solidFill>
              </a:rPr>
              <a:t>2</a:t>
            </a:r>
            <a:endParaRPr lang="en-US" dirty="0">
              <a:solidFill>
                <a:srgbClr val="FFED0D"/>
              </a:solidFill>
            </a:endParaRPr>
          </a:p>
        </p:txBody>
      </p:sp>
      <p:sp>
        <p:nvSpPr>
          <p:cNvPr id="20" name="Oval 19"/>
          <p:cNvSpPr/>
          <p:nvPr/>
        </p:nvSpPr>
        <p:spPr>
          <a:xfrm>
            <a:off x="1832694" y="1932089"/>
            <a:ext cx="392112" cy="33655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solidFill>
                  <a:srgbClr val="FFED0D"/>
                </a:solidFill>
              </a:rPr>
              <a:t>3</a:t>
            </a:r>
            <a:endParaRPr lang="en-US" dirty="0">
              <a:solidFill>
                <a:srgbClr val="FFED0D"/>
              </a:solidFill>
            </a:endParaRPr>
          </a:p>
        </p:txBody>
      </p:sp>
    </p:spTree>
    <p:extLst>
      <p:ext uri="{BB962C8B-B14F-4D97-AF65-F5344CB8AC3E}">
        <p14:creationId xmlns:p14="http://schemas.microsoft.com/office/powerpoint/2010/main" val="2910966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itl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u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Blu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Blu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Blu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21817</TotalTime>
  <Words>1345</Words>
  <Application>Microsoft Macintosh PowerPoint</Application>
  <PresentationFormat>On-screen Show (4:3)</PresentationFormat>
  <Paragraphs>319</Paragraphs>
  <Slides>27</Slides>
  <Notes>21</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27</vt:i4>
      </vt:variant>
    </vt:vector>
  </HeadingPairs>
  <TitlesOfParts>
    <vt:vector size="35" baseType="lpstr">
      <vt:lpstr>Helvetica</vt:lpstr>
      <vt:lpstr>Calibri</vt:lpstr>
      <vt:lpstr>Title Master</vt:lpstr>
      <vt:lpstr>Divider Slide</vt:lpstr>
      <vt:lpstr>Blue Master</vt:lpstr>
      <vt:lpstr>1_Blue Master</vt:lpstr>
      <vt:lpstr>2_Blue Master</vt:lpstr>
      <vt:lpstr>3_Blue Master</vt:lpstr>
      <vt:lpstr>Website / iPad Wireframes/Requirements 10K Videos /my Zine /Search /Favorites     </vt:lpstr>
      <vt:lpstr>Landing Page</vt:lpstr>
      <vt:lpstr>Audio Channel</vt:lpstr>
      <vt:lpstr>Audio Channel</vt:lpstr>
      <vt:lpstr>Audio Channel</vt:lpstr>
      <vt:lpstr>Audio Channel with Minimized Related Bar</vt:lpstr>
      <vt:lpstr>Audio Channel with Minimized Related Bar</vt:lpstr>
      <vt:lpstr>More Button</vt:lpstr>
      <vt:lpstr>Audio Player Controls</vt:lpstr>
      <vt:lpstr>Audio Player Controls</vt:lpstr>
      <vt:lpstr>Full Screen Video</vt:lpstr>
      <vt:lpstr>Full Screen Video</vt:lpstr>
      <vt:lpstr>Playing a Single Play Video from Landing Page</vt:lpstr>
      <vt:lpstr>Video - Related Bar</vt:lpstr>
      <vt:lpstr>Universal Video Rights</vt:lpstr>
      <vt:lpstr>Channel Drawer  </vt:lpstr>
      <vt:lpstr>Channel Drawer Detail </vt:lpstr>
      <vt:lpstr>Channel Guide  </vt:lpstr>
      <vt:lpstr>PowerPoint Presentation</vt:lpstr>
      <vt:lpstr>MC U&amp;A</vt:lpstr>
      <vt:lpstr>MC U&amp;A</vt:lpstr>
      <vt:lpstr>MC U&amp;A</vt:lpstr>
      <vt:lpstr>MC U&amp;A</vt:lpstr>
      <vt:lpstr>Video Play w/ Closed Captioning  </vt:lpstr>
      <vt:lpstr>Video Play w/ Closed Captioning  </vt:lpstr>
      <vt:lpstr>Video Play w/ Closed Captioning  </vt:lpstr>
      <vt:lpstr>Video Play w/ Closed Captioning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Joanna McKeever</dc:creator>
  <cp:lastModifiedBy>Music Choice</cp:lastModifiedBy>
  <cp:revision>900</cp:revision>
  <cp:lastPrinted>2011-11-09T14:50:27Z</cp:lastPrinted>
  <dcterms:created xsi:type="dcterms:W3CDTF">2012-06-27T21:30:05Z</dcterms:created>
  <dcterms:modified xsi:type="dcterms:W3CDTF">2012-12-07T19:09:02Z</dcterms:modified>
</cp:coreProperties>
</file>