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theme/theme8.xml" ContentType="application/vnd.openxmlformats-officedocument.theme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slideMasters/slideMaster5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theme/theme7.xml" ContentType="application/vnd.openxmlformats-officedocument.theme+xml"/>
  <Override PartName="/ppt/slideMasters/slideMaster6.xml" ContentType="application/vnd.openxmlformats-officedocument.presentationml.slideMaster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731" r:id="rId1"/>
    <p:sldMasterId id="2147483805" r:id="rId2"/>
    <p:sldMasterId id="2147483648" r:id="rId3"/>
    <p:sldMasterId id="2147483807" r:id="rId4"/>
    <p:sldMasterId id="2147483809" r:id="rId5"/>
    <p:sldMasterId id="2147483811" r:id="rId6"/>
  </p:sldMasterIdLst>
  <p:notesMasterIdLst>
    <p:notesMasterId r:id="rId21"/>
  </p:notesMasterIdLst>
  <p:handoutMasterIdLst>
    <p:handoutMasterId r:id="rId22"/>
  </p:handoutMasterIdLst>
  <p:sldIdLst>
    <p:sldId id="362" r:id="rId7"/>
    <p:sldId id="372" r:id="rId8"/>
    <p:sldId id="410" r:id="rId9"/>
    <p:sldId id="414" r:id="rId10"/>
    <p:sldId id="407" r:id="rId11"/>
    <p:sldId id="415" r:id="rId12"/>
    <p:sldId id="421" r:id="rId13"/>
    <p:sldId id="416" r:id="rId14"/>
    <p:sldId id="418" r:id="rId15"/>
    <p:sldId id="419" r:id="rId16"/>
    <p:sldId id="417" r:id="rId17"/>
    <p:sldId id="420" r:id="rId18"/>
    <p:sldId id="423" r:id="rId19"/>
    <p:sldId id="422" r:id="rId20"/>
  </p:sldIdLst>
  <p:sldSz cx="9144000" cy="6858000" type="screen4x3"/>
  <p:notesSz cx="6858000" cy="9144000"/>
  <p:embeddedFontLst>
    <p:embeddedFont>
      <p:font typeface="Helvetica"/>
      <p:regular r:id="rId23"/>
      <p:bold r:id="rId24"/>
      <p:italic r:id="rId25"/>
      <p:boldItalic r:id="rId26"/>
    </p:embeddedFont>
    <p:embeddedFont>
      <p:font typeface="Calibri"/>
      <p:regular r:id="rId27"/>
      <p:bold r:id="rId28"/>
      <p:italic r:id="rId29"/>
      <p:boldItalic r:id="rId30"/>
    </p:embeddedFont>
    <p:embeddedFont>
      <p:font typeface="ＭＳ Ｐゴシック"/>
      <p:regular r:id="rId3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21AD"/>
    <a:srgbClr val="01FF7B"/>
    <a:srgbClr val="FFED0D"/>
    <a:srgbClr val="A0A0A0"/>
    <a:srgbClr val="00D9FF"/>
    <a:srgbClr val="36FA79"/>
    <a:srgbClr val="F832AD"/>
    <a:srgbClr val="FCEB02"/>
    <a:srgbClr val="2DD8FE"/>
    <a:srgbClr val="848482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2422" autoAdjust="0"/>
    <p:restoredTop sz="84994" autoAdjust="0"/>
  </p:normalViewPr>
  <p:slideViewPr>
    <p:cSldViewPr snapToGrid="0" snapToObjects="1">
      <p:cViewPr>
        <p:scale>
          <a:sx n="66" d="100"/>
          <a:sy n="66" d="100"/>
        </p:scale>
        <p:origin x="-2528" y="-1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02"/>
    </p:cViewPr>
  </p:sorterViewPr>
  <p:notesViewPr>
    <p:cSldViewPr snapToGrid="0" snapToObject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font" Target="fonts/font1.fntdata"/><Relationship Id="rId24" Type="http://schemas.openxmlformats.org/officeDocument/2006/relationships/font" Target="fonts/font2.fntdata"/><Relationship Id="rId25" Type="http://schemas.openxmlformats.org/officeDocument/2006/relationships/font" Target="fonts/font3.fntdata"/><Relationship Id="rId26" Type="http://schemas.openxmlformats.org/officeDocument/2006/relationships/font" Target="fonts/font4.fntdata"/><Relationship Id="rId27" Type="http://schemas.openxmlformats.org/officeDocument/2006/relationships/font" Target="fonts/font5.fntdata"/><Relationship Id="rId28" Type="http://schemas.openxmlformats.org/officeDocument/2006/relationships/font" Target="fonts/font6.fntdata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font" Target="fonts/font8.fntdata"/><Relationship Id="rId31" Type="http://schemas.openxmlformats.org/officeDocument/2006/relationships/font" Target="fonts/font9.fntdata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855731-74CF-403A-9E2C-E3DEFC25A5B0}" type="datetimeFigureOut">
              <a:rPr lang="en-US"/>
              <a:pPr>
                <a:defRPr/>
              </a:pPr>
              <a:t>5/25/12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4628EB-4899-49F5-A1F4-883557252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2471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59572B-C3D7-4984-93F0-8C19BE214A5B}" type="datetimeFigureOut">
              <a:rPr lang="en-US"/>
              <a:pPr>
                <a:defRPr/>
              </a:pPr>
              <a:t>5/25/12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C0F55E-98E1-40D6-AC5B-25B150C69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4049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6423"/>
            <a:ext cx="8229600" cy="457188"/>
          </a:xfrm>
        </p:spPr>
        <p:txBody>
          <a:bodyPr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2589" y="2499627"/>
            <a:ext cx="8234212" cy="1337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 i="0" cap="all" baseline="0">
                <a:solidFill>
                  <a:srgbClr val="A0A0A0"/>
                </a:solidFill>
                <a:latin typeface="Helvetica"/>
                <a:cs typeface="Helvetica"/>
              </a:defRPr>
            </a:lvl1pPr>
            <a:lvl2pPr marL="457200" indent="0">
              <a:spcBef>
                <a:spcPts val="0"/>
              </a:spcBef>
              <a:buNone/>
              <a:defRPr b="1"/>
            </a:lvl2pPr>
            <a:lvl3pPr marL="914400" indent="0">
              <a:spcBef>
                <a:spcPts val="0"/>
              </a:spcBef>
              <a:buNone/>
              <a:defRPr b="1"/>
            </a:lvl3pPr>
            <a:lvl4pPr marL="1371600" indent="0">
              <a:spcBef>
                <a:spcPts val="0"/>
              </a:spcBef>
              <a:buNone/>
              <a:defRPr b="1"/>
            </a:lvl4pPr>
            <a:lvl5pPr marL="1828800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562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ue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3042"/>
            <a:ext cx="7042727" cy="4827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81015"/>
            <a:ext cx="8418513" cy="452538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2588" y="1002176"/>
            <a:ext cx="8418513" cy="614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i="0" cap="none" baseline="0">
                <a:solidFill>
                  <a:srgbClr val="00D9FF"/>
                </a:solidFill>
                <a:latin typeface="Helvetica"/>
                <a:cs typeface="Helvetica"/>
              </a:defRPr>
            </a:lvl1pPr>
            <a:lvl2pPr marL="457200" indent="0">
              <a:spcBef>
                <a:spcPts val="0"/>
              </a:spcBef>
              <a:buNone/>
              <a:defRPr b="1"/>
            </a:lvl2pPr>
            <a:lvl3pPr marL="914400" indent="0">
              <a:spcBef>
                <a:spcPts val="0"/>
              </a:spcBef>
              <a:buNone/>
              <a:defRPr b="1"/>
            </a:lvl3pPr>
            <a:lvl4pPr marL="1371600" indent="0">
              <a:spcBef>
                <a:spcPts val="0"/>
              </a:spcBef>
              <a:buNone/>
              <a:defRPr b="1"/>
            </a:lvl4pPr>
            <a:lvl5pPr marL="1828800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u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24397" y="1828791"/>
            <a:ext cx="4087092" cy="452538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2588" y="1002176"/>
            <a:ext cx="8418513" cy="614188"/>
          </a:xfrm>
        </p:spPr>
        <p:txBody>
          <a:bodyPr rtlCol="0">
            <a:normAutofit/>
          </a:bodyPr>
          <a:lstStyle>
            <a:lvl1pPr>
              <a:buNone/>
              <a:defRPr lang="en-US" sz="2200" b="1" i="0" cap="none" baseline="0" dirty="0" smtClean="0">
                <a:solidFill>
                  <a:srgbClr val="00D9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1824" y="1833415"/>
            <a:ext cx="4087092" cy="452538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ue with whit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069975"/>
            <a:ext cx="84502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ue Programm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v_fram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06575" y="1082675"/>
            <a:ext cx="559911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4182" y="4658153"/>
            <a:ext cx="8164945" cy="11699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ue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3042"/>
            <a:ext cx="7042727" cy="4827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81015"/>
            <a:ext cx="8418513" cy="452538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2588" y="1002176"/>
            <a:ext cx="8418513" cy="614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i="0" cap="none" baseline="0">
                <a:solidFill>
                  <a:srgbClr val="FFED0D"/>
                </a:solidFill>
                <a:latin typeface="Helvetica"/>
                <a:cs typeface="Helvetica"/>
              </a:defRPr>
            </a:lvl1pPr>
            <a:lvl2pPr marL="457200" indent="0">
              <a:spcBef>
                <a:spcPts val="0"/>
              </a:spcBef>
              <a:buNone/>
              <a:defRPr b="1"/>
            </a:lvl2pPr>
            <a:lvl3pPr marL="914400" indent="0">
              <a:spcBef>
                <a:spcPts val="0"/>
              </a:spcBef>
              <a:buNone/>
              <a:defRPr b="1"/>
            </a:lvl3pPr>
            <a:lvl4pPr marL="1371600" indent="0">
              <a:spcBef>
                <a:spcPts val="0"/>
              </a:spcBef>
              <a:buNone/>
              <a:defRPr b="1"/>
            </a:lvl4pPr>
            <a:lvl5pPr marL="1828800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ue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3042"/>
            <a:ext cx="7042727" cy="4827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81015"/>
            <a:ext cx="8418513" cy="452538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2588" y="1002176"/>
            <a:ext cx="8418513" cy="614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i="0" cap="none" baseline="0">
                <a:solidFill>
                  <a:srgbClr val="01FF7B"/>
                </a:solidFill>
                <a:latin typeface="Helvetica"/>
                <a:cs typeface="Helvetica"/>
              </a:defRPr>
            </a:lvl1pPr>
            <a:lvl2pPr marL="457200" indent="0">
              <a:spcBef>
                <a:spcPts val="0"/>
              </a:spcBef>
              <a:buNone/>
              <a:defRPr b="1"/>
            </a:lvl2pPr>
            <a:lvl3pPr marL="914400" indent="0">
              <a:spcBef>
                <a:spcPts val="0"/>
              </a:spcBef>
              <a:buNone/>
              <a:defRPr b="1"/>
            </a:lvl3pPr>
            <a:lvl4pPr marL="1371600" indent="0">
              <a:spcBef>
                <a:spcPts val="0"/>
              </a:spcBef>
              <a:buNone/>
              <a:defRPr b="1"/>
            </a:lvl4pPr>
            <a:lvl5pPr marL="1828800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ue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3042"/>
            <a:ext cx="7042727" cy="4827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81015"/>
            <a:ext cx="8418513" cy="452538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2588" y="1002176"/>
            <a:ext cx="8418513" cy="614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i="0" cap="none" baseline="0">
                <a:solidFill>
                  <a:srgbClr val="FF21AD"/>
                </a:solidFill>
                <a:latin typeface="Helvetica"/>
                <a:cs typeface="Helvetica"/>
              </a:defRPr>
            </a:lvl1pPr>
            <a:lvl2pPr marL="457200" indent="0">
              <a:spcBef>
                <a:spcPts val="0"/>
              </a:spcBef>
              <a:buNone/>
              <a:defRPr b="1"/>
            </a:lvl2pPr>
            <a:lvl3pPr marL="914400" indent="0">
              <a:spcBef>
                <a:spcPts val="0"/>
              </a:spcBef>
              <a:buNone/>
              <a:defRPr b="1"/>
            </a:lvl3pPr>
            <a:lvl4pPr marL="1371600" indent="0">
              <a:spcBef>
                <a:spcPts val="0"/>
              </a:spcBef>
              <a:buNone/>
              <a:defRPr b="1"/>
            </a:lvl4pPr>
            <a:lvl5pPr marL="1828800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6" Type="http://schemas.openxmlformats.org/officeDocument/2006/relationships/image" Target="../media/image4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6925"/>
            <a:ext cx="8229600" cy="473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MC_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4888" y="5405438"/>
            <a:ext cx="2619375" cy="101758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0" kern="1200" cap="all">
          <a:solidFill>
            <a:schemeClr val="bg1"/>
          </a:solidFill>
          <a:latin typeface="Helvetica"/>
          <a:ea typeface="+mj-ea"/>
          <a:cs typeface="Helvetic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400" kern="1200">
          <a:solidFill>
            <a:schemeClr val="bg1"/>
          </a:solidFill>
          <a:latin typeface="Futura Std Medium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–"/>
        <a:defRPr sz="2000" kern="1200">
          <a:solidFill>
            <a:schemeClr val="bg1"/>
          </a:solidFill>
          <a:latin typeface="Futura Std Medium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kern="1200">
          <a:solidFill>
            <a:schemeClr val="bg1"/>
          </a:solidFill>
          <a:latin typeface="Futura Std Medium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–"/>
        <a:defRPr sz="1600" kern="1200">
          <a:solidFill>
            <a:schemeClr val="bg1"/>
          </a:solidFill>
          <a:latin typeface="Futura Std Medium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300"/>
        </a:spcAft>
        <a:buFont typeface="Arial" charset="0"/>
        <a:buChar char="»"/>
        <a:defRPr sz="1600" kern="1200">
          <a:solidFill>
            <a:schemeClr val="bg1"/>
          </a:solidFill>
          <a:latin typeface="Futura Std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536" y="2545537"/>
            <a:ext cx="8229600" cy="8206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MC_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1525" y="5808663"/>
            <a:ext cx="1582738" cy="6143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460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i="0" kern="1200" cap="all" baseline="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3038"/>
            <a:ext cx="70707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2038"/>
            <a:ext cx="84375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196" name="Picture 6" descr="MC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56513" y="133350"/>
            <a:ext cx="13176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1" r:id="rId2"/>
    <p:sldLayoutId id="2147483803" r:id="rId3"/>
    <p:sldLayoutId id="2147483804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i="0" kern="1200">
          <a:solidFill>
            <a:schemeClr val="bg1"/>
          </a:solidFill>
          <a:latin typeface="Helvetica"/>
          <a:ea typeface="+mj-ea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–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2pPr>
      <a:lvl3pPr marL="11430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b="0" i="0" kern="1200">
          <a:solidFill>
            <a:schemeClr val="bg1"/>
          </a:solidFill>
          <a:latin typeface="Helvetica"/>
          <a:ea typeface="+mn-ea"/>
          <a:cs typeface="Helvetica"/>
        </a:defRPr>
      </a:lvl3pPr>
      <a:lvl4pPr marL="16002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–"/>
        <a:defRPr b="0" i="0" kern="1200">
          <a:solidFill>
            <a:schemeClr val="bg1"/>
          </a:solidFill>
          <a:latin typeface="Helvetica"/>
          <a:ea typeface="+mn-ea"/>
          <a:cs typeface="Helvetica"/>
        </a:defRPr>
      </a:lvl4pPr>
      <a:lvl5pPr marL="20574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»"/>
        <a:defRPr sz="1600" b="0" i="0" kern="1200">
          <a:solidFill>
            <a:schemeClr val="bg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3038"/>
            <a:ext cx="70707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2038"/>
            <a:ext cx="84375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196" name="Picture 6" descr="MC_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56513" y="133350"/>
            <a:ext cx="13176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i="0" kern="1200">
          <a:solidFill>
            <a:schemeClr val="bg1"/>
          </a:solidFill>
          <a:latin typeface="Helvetica"/>
          <a:ea typeface="+mj-ea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–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2pPr>
      <a:lvl3pPr marL="11430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b="0" i="0" kern="1200">
          <a:solidFill>
            <a:schemeClr val="bg1"/>
          </a:solidFill>
          <a:latin typeface="Helvetica"/>
          <a:ea typeface="+mn-ea"/>
          <a:cs typeface="Helvetica"/>
        </a:defRPr>
      </a:lvl3pPr>
      <a:lvl4pPr marL="16002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–"/>
        <a:defRPr b="0" i="0" kern="1200">
          <a:solidFill>
            <a:schemeClr val="bg1"/>
          </a:solidFill>
          <a:latin typeface="Helvetica"/>
          <a:ea typeface="+mn-ea"/>
          <a:cs typeface="Helvetica"/>
        </a:defRPr>
      </a:lvl4pPr>
      <a:lvl5pPr marL="20574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»"/>
        <a:defRPr sz="1600" b="0" i="0" kern="1200">
          <a:solidFill>
            <a:schemeClr val="bg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3038"/>
            <a:ext cx="70707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2038"/>
            <a:ext cx="84375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196" name="Picture 6" descr="MC_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56513" y="133350"/>
            <a:ext cx="13176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i="0" kern="1200">
          <a:solidFill>
            <a:schemeClr val="bg1"/>
          </a:solidFill>
          <a:latin typeface="Helvetica"/>
          <a:ea typeface="+mj-ea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–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2pPr>
      <a:lvl3pPr marL="11430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b="0" i="0" kern="1200">
          <a:solidFill>
            <a:schemeClr val="bg1"/>
          </a:solidFill>
          <a:latin typeface="Helvetica"/>
          <a:ea typeface="+mn-ea"/>
          <a:cs typeface="Helvetica"/>
        </a:defRPr>
      </a:lvl3pPr>
      <a:lvl4pPr marL="16002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–"/>
        <a:defRPr b="0" i="0" kern="1200">
          <a:solidFill>
            <a:schemeClr val="bg1"/>
          </a:solidFill>
          <a:latin typeface="Helvetica"/>
          <a:ea typeface="+mn-ea"/>
          <a:cs typeface="Helvetica"/>
        </a:defRPr>
      </a:lvl4pPr>
      <a:lvl5pPr marL="20574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»"/>
        <a:defRPr sz="1600" b="0" i="0" kern="1200">
          <a:solidFill>
            <a:schemeClr val="bg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3038"/>
            <a:ext cx="70707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2038"/>
            <a:ext cx="84375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196" name="Picture 6" descr="MC_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56513" y="133350"/>
            <a:ext cx="13176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i="0" kern="1200">
          <a:solidFill>
            <a:schemeClr val="bg1"/>
          </a:solidFill>
          <a:latin typeface="Helvetica"/>
          <a:ea typeface="+mj-ea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Futura Std Book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–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2pPr>
      <a:lvl3pPr marL="11430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b="0" i="0" kern="1200">
          <a:solidFill>
            <a:schemeClr val="bg1"/>
          </a:solidFill>
          <a:latin typeface="Helvetica"/>
          <a:ea typeface="+mn-ea"/>
          <a:cs typeface="Helvetica"/>
        </a:defRPr>
      </a:lvl3pPr>
      <a:lvl4pPr marL="16002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–"/>
        <a:defRPr b="0" i="0" kern="1200">
          <a:solidFill>
            <a:schemeClr val="bg1"/>
          </a:solidFill>
          <a:latin typeface="Helvetica"/>
          <a:ea typeface="+mn-ea"/>
          <a:cs typeface="Helvetica"/>
        </a:defRPr>
      </a:lvl4pPr>
      <a:lvl5pPr marL="2057400" indent="-228600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»"/>
        <a:defRPr sz="1600" b="0" i="0" kern="1200">
          <a:solidFill>
            <a:schemeClr val="bg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Web/app demo discussion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Company Meeting</a:t>
            </a:r>
          </a:p>
          <a:p>
            <a:r>
              <a:rPr lang="en-US" dirty="0" smtClean="0"/>
              <a:t>May 30 - June 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7042150" cy="482600"/>
          </a:xfrm>
        </p:spPr>
        <p:txBody>
          <a:bodyPr/>
          <a:lstStyle/>
          <a:p>
            <a:pPr eaLnBrk="1" hangingPunct="1"/>
            <a:r>
              <a:rPr lang="en-US" dirty="0" smtClean="0"/>
              <a:t>Web/App Overview</a:t>
            </a:r>
          </a:p>
        </p:txBody>
      </p:sp>
      <p:sp>
        <p:nvSpPr>
          <p:cNvPr id="9830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2438" y="1001713"/>
            <a:ext cx="8418512" cy="6143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Mix It Up – By Artist</a:t>
            </a: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436688"/>
            <a:ext cx="6908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798" y="2092018"/>
            <a:ext cx="5559552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47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7042150" cy="482600"/>
          </a:xfrm>
        </p:spPr>
        <p:txBody>
          <a:bodyPr/>
          <a:lstStyle/>
          <a:p>
            <a:pPr eaLnBrk="1" hangingPunct="1"/>
            <a:r>
              <a:rPr lang="en-US" dirty="0" smtClean="0"/>
              <a:t>Web/App Overview</a:t>
            </a:r>
          </a:p>
        </p:txBody>
      </p:sp>
      <p:sp>
        <p:nvSpPr>
          <p:cNvPr id="9830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2438" y="1001713"/>
            <a:ext cx="8418512" cy="6143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My </a:t>
            </a:r>
            <a:r>
              <a:rPr lang="en-US" dirty="0" err="1" smtClean="0"/>
              <a:t>Zine</a:t>
            </a:r>
            <a:endParaRPr lang="en-US" dirty="0" smtClean="0"/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436688"/>
            <a:ext cx="6908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534" y="2091013"/>
            <a:ext cx="5970312" cy="398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48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7042150" cy="482600"/>
          </a:xfrm>
        </p:spPr>
        <p:txBody>
          <a:bodyPr/>
          <a:lstStyle/>
          <a:p>
            <a:pPr eaLnBrk="1" hangingPunct="1"/>
            <a:r>
              <a:rPr lang="en-US" dirty="0" smtClean="0"/>
              <a:t>Web/App Overview</a:t>
            </a:r>
          </a:p>
        </p:txBody>
      </p:sp>
      <p:sp>
        <p:nvSpPr>
          <p:cNvPr id="9830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2438" y="1001713"/>
            <a:ext cx="8418512" cy="6143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SWRV  </a:t>
            </a: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436688"/>
            <a:ext cx="6908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798" y="2014729"/>
            <a:ext cx="5559552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28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7042150" cy="482600"/>
          </a:xfrm>
        </p:spPr>
        <p:txBody>
          <a:bodyPr/>
          <a:lstStyle/>
          <a:p>
            <a:pPr eaLnBrk="1" hangingPunct="1"/>
            <a:r>
              <a:rPr lang="en-US" dirty="0" smtClean="0"/>
              <a:t>Web/App Overview</a:t>
            </a:r>
          </a:p>
        </p:txBody>
      </p:sp>
      <p:sp>
        <p:nvSpPr>
          <p:cNvPr id="9830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2438" y="1001713"/>
            <a:ext cx="8418512" cy="614362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Watermarking Concept  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App used as a second screen video compliment to TV audio experience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264" y="1887949"/>
            <a:ext cx="2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Radiohead playing on Hit List channel on TV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384" y="5293497"/>
            <a:ext cx="2198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Consumer opens MC app while listening to Hit List Channel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5166" y="4236552"/>
            <a:ext cx="8461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 rot="18258749">
            <a:off x="3221837" y="4394273"/>
            <a:ext cx="302837" cy="353548"/>
            <a:chOff x="3498451" y="3788009"/>
            <a:chExt cx="302837" cy="353548"/>
          </a:xfrm>
          <a:solidFill>
            <a:schemeClr val="tx1"/>
          </a:solidFill>
        </p:grpSpPr>
        <p:cxnSp>
          <p:nvCxnSpPr>
            <p:cNvPr id="15" name="Straight Connector 14"/>
            <p:cNvCxnSpPr/>
            <p:nvPr/>
          </p:nvCxnSpPr>
          <p:spPr>
            <a:xfrm rot="14009130">
              <a:off x="3416470" y="3921143"/>
              <a:ext cx="267855" cy="15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/>
            <p:cNvSpPr/>
            <p:nvPr/>
          </p:nvSpPr>
          <p:spPr>
            <a:xfrm rot="8609130">
              <a:off x="3498451" y="3983955"/>
              <a:ext cx="302837" cy="157602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18258749">
            <a:off x="5146295" y="4384016"/>
            <a:ext cx="302837" cy="353548"/>
            <a:chOff x="3498451" y="3788009"/>
            <a:chExt cx="302837" cy="353548"/>
          </a:xfrm>
          <a:solidFill>
            <a:schemeClr val="tx1"/>
          </a:solidFill>
        </p:grpSpPr>
        <p:cxnSp>
          <p:nvCxnSpPr>
            <p:cNvPr id="18" name="Straight Connector 17"/>
            <p:cNvCxnSpPr/>
            <p:nvPr/>
          </p:nvCxnSpPr>
          <p:spPr>
            <a:xfrm rot="14009130">
              <a:off x="3416470" y="3921143"/>
              <a:ext cx="267855" cy="15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 rot="8609130">
              <a:off x="3498451" y="3983955"/>
              <a:ext cx="302837" cy="157602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798344" y="5289484"/>
            <a:ext cx="2823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Radiohead  videos presented to the consumer on app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Consumer chooses to watch video on the app (longer term also has option to watch on TV)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8692" y="3361912"/>
            <a:ext cx="2119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Watermark identified through audio and decoded by MC app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38" y="1760526"/>
            <a:ext cx="2331720" cy="1311593"/>
          </a:xfrm>
          <a:prstGeom prst="rect">
            <a:avLst/>
          </a:prstGeom>
        </p:spPr>
      </p:pic>
      <p:pic>
        <p:nvPicPr>
          <p:cNvPr id="27" name="Picture 26" descr="watermark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13" y="3508591"/>
            <a:ext cx="2286000" cy="1753299"/>
          </a:xfrm>
          <a:prstGeom prst="rect">
            <a:avLst/>
          </a:prstGeom>
        </p:spPr>
      </p:pic>
      <p:pic>
        <p:nvPicPr>
          <p:cNvPr id="28" name="Picture 27" descr="watermark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344" y="3554352"/>
            <a:ext cx="2286000" cy="17532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692" y="5235472"/>
            <a:ext cx="2119086" cy="14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65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Release 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8585822"/>
              </p:ext>
            </p:extLst>
          </p:nvPr>
        </p:nvGraphicFramePr>
        <p:xfrm>
          <a:off x="595086" y="1397000"/>
          <a:ext cx="83312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799"/>
                <a:gridCol w="2181982"/>
                <a:gridCol w="2208590"/>
                <a:gridCol w="18578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r>
                        <a:rPr lang="en-US" baseline="0" dirty="0" smtClean="0"/>
                        <a:t> - 6/28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 – Aug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R3 – 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R4 - Dec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46 audio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ShowOff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U&amp;A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Artist Tweets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VOD</a:t>
                      </a:r>
                      <a:r>
                        <a:rPr lang="en-US" baseline="0" dirty="0" smtClean="0"/>
                        <a:t> (handful of videos for key channels)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SWRV.tv will remain in place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Video ads/promos (pre-roll</a:t>
                      </a:r>
                      <a:r>
                        <a:rPr lang="en-US" baseline="0" dirty="0" smtClean="0"/>
                        <a:t> &amp;tune-in)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Wallpaper ads/promos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10,000 videos w/Search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Watermarking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MCU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Last 5 played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Share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Video ads/promos (post-roll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Favorite audio channels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96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Music Choice Experience</a:t>
            </a:r>
          </a:p>
        </p:txBody>
      </p:sp>
      <p:sp>
        <p:nvSpPr>
          <p:cNvPr id="5" name="Text Placeholder 22"/>
          <p:cNvSpPr txBox="1">
            <a:spLocks/>
          </p:cNvSpPr>
          <p:nvPr/>
        </p:nvSpPr>
        <p:spPr bwMode="auto">
          <a:xfrm>
            <a:off x="562970" y="1370712"/>
            <a:ext cx="841851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 sz="2200" b="1" i="0" kern="1200" cap="none" baseline="0">
                <a:solidFill>
                  <a:srgbClr val="00D9FF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 sz="2000" b="1" i="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 b="1" i="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 b="1" i="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 sz="1600" b="1" i="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z="2000" dirty="0" smtClean="0">
                <a:latin typeface="Helvetica" pitchFamily="34" charset="0"/>
              </a:rPr>
              <a:t>The new web/app supports our 2012 rebranding effort, bringing to market an extensive feature expansion that will reinforce our </a:t>
            </a: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LIVING MUSIC </a:t>
            </a:r>
            <a:r>
              <a:rPr lang="en-US" sz="2000" dirty="0" smtClean="0">
                <a:latin typeface="Helvetica" pitchFamily="34" charset="0"/>
              </a:rPr>
              <a:t>strategy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2000" dirty="0" smtClean="0">
              <a:latin typeface="Futura Std Medium"/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77259" y="2116443"/>
            <a:ext cx="8418513" cy="452538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00"/>
              </a:spcAft>
              <a:buFont typeface="Arial" charset="0"/>
              <a:buNone/>
            </a:pPr>
            <a:endParaRPr lang="en-US" sz="1500" dirty="0" smtClean="0"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00"/>
              </a:spcAft>
            </a:pPr>
            <a:r>
              <a:rPr lang="en-US" sz="1600" dirty="0" smtClean="0">
                <a:latin typeface="Helvetica" pitchFamily="34" charset="0"/>
              </a:rPr>
              <a:t>Consumers can easily glide along the spectrum of engagement depending on their desire/mood at that moment</a:t>
            </a:r>
          </a:p>
          <a:p>
            <a:pPr eaLnBrk="1" hangingPunct="1">
              <a:spcBef>
                <a:spcPct val="0"/>
              </a:spcBef>
              <a:spcAft>
                <a:spcPts val="100"/>
              </a:spcAft>
            </a:pPr>
            <a:endParaRPr lang="en-US" sz="1600" dirty="0" smtClean="0"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00"/>
              </a:spcAft>
            </a:pPr>
            <a:r>
              <a:rPr lang="en-US" sz="1600" dirty="0" smtClean="0">
                <a:latin typeface="Helvetica" pitchFamily="34" charset="0"/>
              </a:rPr>
              <a:t>Different products are integrated as features rather than presented as a series of products where you decide what you want to use right now (and exclude what you don’t want to use)</a:t>
            </a:r>
          </a:p>
          <a:p>
            <a:pPr eaLnBrk="1" hangingPunct="1">
              <a:spcBef>
                <a:spcPct val="0"/>
              </a:spcBef>
              <a:spcAft>
                <a:spcPts val="100"/>
              </a:spcAft>
            </a:pPr>
            <a:endParaRPr lang="en-US" sz="1600" dirty="0" smtClean="0">
              <a:latin typeface="Helvetica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FFFFFF"/>
                </a:solidFill>
                <a:latin typeface="Helvetica" pitchFamily="34" charset="0"/>
              </a:rPr>
              <a:t>Web, tablet and phone </a:t>
            </a:r>
            <a:r>
              <a:rPr lang="en-US" sz="1600" dirty="0" smtClean="0">
                <a:latin typeface="Helvetica" pitchFamily="34" charset="0"/>
              </a:rPr>
              <a:t>with full integration into social networks</a:t>
            </a:r>
          </a:p>
          <a:p>
            <a:pPr lvl="1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sz="1600" dirty="0" err="1" smtClean="0">
                <a:latin typeface="Helvetica" pitchFamily="34" charset="0"/>
              </a:rPr>
              <a:t>iPad</a:t>
            </a:r>
            <a:r>
              <a:rPr lang="en-US" sz="1600" dirty="0" smtClean="0">
                <a:latin typeface="Helvetica" pitchFamily="34" charset="0"/>
              </a:rPr>
              <a:t>, iPhone, Android Phone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</a:pPr>
            <a:endParaRPr lang="en-US" sz="1500" dirty="0" smtClean="0">
              <a:latin typeface="Helvetica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11454" y="5478241"/>
            <a:ext cx="1509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>
                <a:solidFill>
                  <a:srgbClr val="FFFFFF"/>
                </a:solidFill>
                <a:latin typeface="Helvetica" pitchFamily="34" charset="0"/>
                <a:cs typeface="Futura Std Bold"/>
              </a:rPr>
              <a:t>PASSIVE</a:t>
            </a:r>
            <a:r>
              <a:rPr lang="en-US" sz="2000" b="1" cap="all" dirty="0">
                <a:solidFill>
                  <a:srgbClr val="FFFFFF"/>
                </a:solidFill>
                <a:latin typeface="Futura Std Medium" pitchFamily="34" charset="0"/>
                <a:cs typeface="Futura Std Bold"/>
              </a:rPr>
              <a:t> 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3576866" y="5478241"/>
            <a:ext cx="2019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>
                <a:solidFill>
                  <a:srgbClr val="FFFFFF"/>
                </a:solidFill>
                <a:latin typeface="Helvetica" pitchFamily="34" charset="0"/>
                <a:cs typeface="Futura Std Bold"/>
              </a:rPr>
              <a:t>ENGAGING</a:t>
            </a:r>
            <a:r>
              <a:rPr lang="en-US" sz="2000" b="1" cap="all" dirty="0">
                <a:solidFill>
                  <a:srgbClr val="FFFFFF"/>
                </a:solidFill>
                <a:latin typeface="Futura Std Medium" pitchFamily="34" charset="0"/>
                <a:cs typeface="Futura Std Bold"/>
              </a:rPr>
              <a:t> 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6340704" y="5478241"/>
            <a:ext cx="2251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Helvetica" pitchFamily="34" charset="0"/>
                <a:ea typeface="Futura Std Bold"/>
                <a:cs typeface="Futura Std Bold"/>
              </a:rPr>
              <a:t>IMMERSIVE</a:t>
            </a:r>
          </a:p>
        </p:txBody>
      </p:sp>
      <p:sp>
        <p:nvSpPr>
          <p:cNvPr id="12" name="Chevron 25"/>
          <p:cNvSpPr>
            <a:spLocks noChangeArrowheads="1"/>
          </p:cNvSpPr>
          <p:nvPr/>
        </p:nvSpPr>
        <p:spPr bwMode="auto">
          <a:xfrm>
            <a:off x="5254854" y="5506816"/>
            <a:ext cx="247650" cy="315913"/>
          </a:xfrm>
          <a:prstGeom prst="chevron">
            <a:avLst>
              <a:gd name="adj" fmla="val 50000"/>
            </a:avLst>
          </a:prstGeom>
          <a:solidFill>
            <a:srgbClr val="56D6D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Chevron 27"/>
          <p:cNvSpPr>
            <a:spLocks noChangeArrowheads="1"/>
          </p:cNvSpPr>
          <p:nvPr/>
        </p:nvSpPr>
        <p:spPr bwMode="auto">
          <a:xfrm>
            <a:off x="2832329" y="5530629"/>
            <a:ext cx="247650" cy="315912"/>
          </a:xfrm>
          <a:prstGeom prst="chevron">
            <a:avLst>
              <a:gd name="adj" fmla="val 50000"/>
            </a:avLst>
          </a:prstGeom>
          <a:solidFill>
            <a:srgbClr val="56D6D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4" name="Chevron 28"/>
          <p:cNvSpPr>
            <a:spLocks noChangeArrowheads="1"/>
          </p:cNvSpPr>
          <p:nvPr/>
        </p:nvSpPr>
        <p:spPr bwMode="auto">
          <a:xfrm>
            <a:off x="2602141" y="5530629"/>
            <a:ext cx="247650" cy="317500"/>
          </a:xfrm>
          <a:prstGeom prst="chevron">
            <a:avLst>
              <a:gd name="adj" fmla="val 50000"/>
            </a:avLst>
          </a:prstGeom>
          <a:solidFill>
            <a:srgbClr val="B9EE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Minus 14"/>
          <p:cNvSpPr/>
          <p:nvPr/>
        </p:nvSpPr>
        <p:spPr bwMode="auto">
          <a:xfrm>
            <a:off x="128816" y="5908454"/>
            <a:ext cx="3419475" cy="403225"/>
          </a:xfrm>
          <a:prstGeom prst="mathMinus">
            <a:avLst/>
          </a:prstGeom>
          <a:solidFill>
            <a:srgbClr val="B9EE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-44" charset="-128"/>
            </a:endParaRPr>
          </a:p>
        </p:txBody>
      </p:sp>
      <p:sp>
        <p:nvSpPr>
          <p:cNvPr id="16" name="Minus 15"/>
          <p:cNvSpPr/>
          <p:nvPr/>
        </p:nvSpPr>
        <p:spPr bwMode="auto">
          <a:xfrm>
            <a:off x="2659291" y="5908454"/>
            <a:ext cx="3419475" cy="404812"/>
          </a:xfrm>
          <a:prstGeom prst="mathMinus">
            <a:avLst/>
          </a:prstGeom>
          <a:solidFill>
            <a:srgbClr val="56D6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-44" charset="-128"/>
            </a:endParaRPr>
          </a:p>
        </p:txBody>
      </p:sp>
      <p:sp>
        <p:nvSpPr>
          <p:cNvPr id="17" name="Minus 16"/>
          <p:cNvSpPr/>
          <p:nvPr/>
        </p:nvSpPr>
        <p:spPr bwMode="auto">
          <a:xfrm>
            <a:off x="5180241" y="5908454"/>
            <a:ext cx="3419475" cy="403225"/>
          </a:xfrm>
          <a:prstGeom prst="mathMinus">
            <a:avLst/>
          </a:prstGeom>
          <a:solidFill>
            <a:srgbClr val="00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-44" charset="-128"/>
            </a:endParaRPr>
          </a:p>
        </p:txBody>
      </p:sp>
      <p:sp>
        <p:nvSpPr>
          <p:cNvPr id="18" name="Chevron 28"/>
          <p:cNvSpPr>
            <a:spLocks noChangeArrowheads="1"/>
          </p:cNvSpPr>
          <p:nvPr/>
        </p:nvSpPr>
        <p:spPr bwMode="auto">
          <a:xfrm>
            <a:off x="2354491" y="5530629"/>
            <a:ext cx="247650" cy="317500"/>
          </a:xfrm>
          <a:prstGeom prst="chevron">
            <a:avLst>
              <a:gd name="adj" fmla="val 50000"/>
            </a:avLst>
          </a:prstGeom>
          <a:solidFill>
            <a:srgbClr val="B9EE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" name="Chevron 27"/>
          <p:cNvSpPr>
            <a:spLocks noChangeArrowheads="1"/>
          </p:cNvSpPr>
          <p:nvPr/>
        </p:nvSpPr>
        <p:spPr bwMode="auto">
          <a:xfrm>
            <a:off x="3041879" y="5529041"/>
            <a:ext cx="247650" cy="315913"/>
          </a:xfrm>
          <a:prstGeom prst="chevron">
            <a:avLst>
              <a:gd name="adj" fmla="val 50000"/>
            </a:avLst>
          </a:prstGeom>
          <a:solidFill>
            <a:srgbClr val="56D6D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" name="Chevron 36"/>
          <p:cNvSpPr>
            <a:spLocks noChangeArrowheads="1"/>
          </p:cNvSpPr>
          <p:nvPr/>
        </p:nvSpPr>
        <p:spPr bwMode="auto">
          <a:xfrm>
            <a:off x="5480279" y="5506816"/>
            <a:ext cx="247650" cy="315913"/>
          </a:xfrm>
          <a:prstGeom prst="chevron">
            <a:avLst>
              <a:gd name="adj" fmla="val 50000"/>
            </a:avLst>
          </a:prstGeom>
          <a:solidFill>
            <a:srgbClr val="56D6D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Chevron 25"/>
          <p:cNvSpPr>
            <a:spLocks noChangeArrowheads="1"/>
          </p:cNvSpPr>
          <p:nvPr/>
        </p:nvSpPr>
        <p:spPr bwMode="auto">
          <a:xfrm>
            <a:off x="5675541" y="5498879"/>
            <a:ext cx="247650" cy="315912"/>
          </a:xfrm>
          <a:prstGeom prst="chevron">
            <a:avLst>
              <a:gd name="adj" fmla="val 50000"/>
            </a:avLst>
          </a:prstGeom>
          <a:solidFill>
            <a:srgbClr val="00D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2" name="Chevron 25"/>
          <p:cNvSpPr>
            <a:spLocks noChangeArrowheads="1"/>
          </p:cNvSpPr>
          <p:nvPr/>
        </p:nvSpPr>
        <p:spPr bwMode="auto">
          <a:xfrm>
            <a:off x="5873979" y="5498879"/>
            <a:ext cx="247650" cy="315912"/>
          </a:xfrm>
          <a:prstGeom prst="chevron">
            <a:avLst>
              <a:gd name="adj" fmla="val 50000"/>
            </a:avLst>
          </a:prstGeom>
          <a:solidFill>
            <a:srgbClr val="00D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Music Choice Experience</a:t>
            </a:r>
          </a:p>
        </p:txBody>
      </p:sp>
      <p:sp>
        <p:nvSpPr>
          <p:cNvPr id="89090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1700" dirty="0" smtClean="0"/>
              <a:t>Industry term referring to the ability of a cable customer to watch their cable TV service on devices other than the TV</a:t>
            </a:r>
          </a:p>
          <a:p>
            <a:pPr lvl="1"/>
            <a:r>
              <a:rPr lang="en-US" sz="1700" dirty="0" smtClean="0"/>
              <a:t>Websites</a:t>
            </a:r>
          </a:p>
          <a:p>
            <a:pPr lvl="1"/>
            <a:r>
              <a:rPr lang="en-US" sz="1700" dirty="0" smtClean="0"/>
              <a:t>Tablets</a:t>
            </a:r>
          </a:p>
          <a:p>
            <a:pPr lvl="1"/>
            <a:r>
              <a:rPr lang="en-US" sz="1700" dirty="0" smtClean="0"/>
              <a:t>Phones</a:t>
            </a:r>
          </a:p>
          <a:p>
            <a:pPr lvl="1"/>
            <a:r>
              <a:rPr lang="en-US" sz="1700" dirty="0" smtClean="0"/>
              <a:t>Game Consoles (Xbox)</a:t>
            </a:r>
          </a:p>
          <a:p>
            <a:endParaRPr lang="en-US" sz="1700" dirty="0"/>
          </a:p>
          <a:p>
            <a:r>
              <a:rPr lang="en-US" sz="1700" dirty="0" smtClean="0"/>
              <a:t>MC supports the cable industry’s TV Everywhere efforts</a:t>
            </a:r>
          </a:p>
          <a:p>
            <a:pPr lvl="1"/>
            <a:r>
              <a:rPr lang="en-US" sz="1700" dirty="0"/>
              <a:t>m</a:t>
            </a:r>
            <a:r>
              <a:rPr lang="en-US" sz="1700" dirty="0" smtClean="0"/>
              <a:t>aintains our dual revenue business model</a:t>
            </a:r>
          </a:p>
          <a:p>
            <a:endParaRPr lang="en-US" sz="1700" dirty="0" smtClean="0"/>
          </a:p>
          <a:p>
            <a:r>
              <a:rPr lang="en-US" sz="1700" dirty="0" smtClean="0"/>
              <a:t>Users must be a cable customer to gain access to our audio/video/SWRV content on our website/apps</a:t>
            </a:r>
          </a:p>
          <a:p>
            <a:pPr lvl="1"/>
            <a:r>
              <a:rPr lang="en-US" sz="1700" dirty="0"/>
              <a:t>w</a:t>
            </a:r>
            <a:r>
              <a:rPr lang="en-US" sz="1700" dirty="0" smtClean="0"/>
              <a:t>e authenticate on our website today</a:t>
            </a:r>
          </a:p>
          <a:p>
            <a:pPr lvl="1"/>
            <a:r>
              <a:rPr lang="en-US" sz="1700" dirty="0" smtClean="0"/>
              <a:t>HBO Go is a good example of the user experience</a:t>
            </a:r>
          </a:p>
          <a:p>
            <a:pPr lvl="1"/>
            <a:r>
              <a:rPr lang="en-US" sz="1700" dirty="0" smtClean="0"/>
              <a:t>our affiliate contracts determine the type of cable service a customer must have in order to get full access to our site/apps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9091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TV Everywhere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83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7042150" cy="482600"/>
          </a:xfrm>
        </p:spPr>
        <p:txBody>
          <a:bodyPr/>
          <a:lstStyle/>
          <a:p>
            <a:pPr eaLnBrk="1" hangingPunct="1"/>
            <a:r>
              <a:rPr lang="en-US" dirty="0" smtClean="0"/>
              <a:t>Web/App Overview</a:t>
            </a:r>
          </a:p>
        </p:txBody>
      </p:sp>
      <p:sp>
        <p:nvSpPr>
          <p:cNvPr id="9830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2438" y="1001713"/>
            <a:ext cx="8418512" cy="6143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Landing Page – First Time User</a:t>
            </a: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436688"/>
            <a:ext cx="6908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32000" y="2380343"/>
            <a:ext cx="480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Need landing page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320" y="1992953"/>
            <a:ext cx="5559552" cy="41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57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7042150" cy="482600"/>
          </a:xfrm>
        </p:spPr>
        <p:txBody>
          <a:bodyPr/>
          <a:lstStyle/>
          <a:p>
            <a:pPr eaLnBrk="1" hangingPunct="1"/>
            <a:r>
              <a:rPr lang="en-US" dirty="0" smtClean="0"/>
              <a:t>Web/App Overview</a:t>
            </a:r>
          </a:p>
        </p:txBody>
      </p:sp>
      <p:sp>
        <p:nvSpPr>
          <p:cNvPr id="9830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2438" y="1001713"/>
            <a:ext cx="8418512" cy="6143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Media Player (Audio/Video) - PASSIVE</a:t>
            </a: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436688"/>
            <a:ext cx="6908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2732" y="2062389"/>
            <a:ext cx="5554436" cy="4034971"/>
          </a:xfrm>
          <a:prstGeom prst="rect">
            <a:avLst/>
          </a:prstGeom>
          <a:noFill/>
          <a:ln w="15875">
            <a:solidFill>
              <a:srgbClr val="2DD8F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7042150" cy="482600"/>
          </a:xfrm>
        </p:spPr>
        <p:txBody>
          <a:bodyPr/>
          <a:lstStyle/>
          <a:p>
            <a:pPr eaLnBrk="1" hangingPunct="1"/>
            <a:r>
              <a:rPr lang="en-US" dirty="0" smtClean="0"/>
              <a:t>Web/App Overview</a:t>
            </a:r>
          </a:p>
        </p:txBody>
      </p:sp>
      <p:sp>
        <p:nvSpPr>
          <p:cNvPr id="9830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2438" y="1001713"/>
            <a:ext cx="8418512" cy="6143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Media Player (Audio/Video) - ENGAGED</a:t>
            </a: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436688"/>
            <a:ext cx="6908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32000" y="2380343"/>
            <a:ext cx="480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Need an image of player with Now Playing and Artist drawer open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558" y="1977591"/>
            <a:ext cx="5559552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4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7042150" cy="482600"/>
          </a:xfrm>
        </p:spPr>
        <p:txBody>
          <a:bodyPr/>
          <a:lstStyle/>
          <a:p>
            <a:pPr eaLnBrk="1" hangingPunct="1"/>
            <a:r>
              <a:rPr lang="en-US" dirty="0" smtClean="0"/>
              <a:t>Web/App Overview</a:t>
            </a:r>
          </a:p>
        </p:txBody>
      </p:sp>
      <p:sp>
        <p:nvSpPr>
          <p:cNvPr id="9830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2438" y="1001713"/>
            <a:ext cx="8418512" cy="6143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Block Programming</a:t>
            </a: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436688"/>
            <a:ext cx="6908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32000" y="2380343"/>
            <a:ext cx="480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U&amp;A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78" y="1977747"/>
            <a:ext cx="5559552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67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7042150" cy="482600"/>
          </a:xfrm>
        </p:spPr>
        <p:txBody>
          <a:bodyPr/>
          <a:lstStyle/>
          <a:p>
            <a:pPr eaLnBrk="1" hangingPunct="1"/>
            <a:r>
              <a:rPr lang="en-US" dirty="0" smtClean="0"/>
              <a:t>Web/App Overview</a:t>
            </a:r>
          </a:p>
        </p:txBody>
      </p:sp>
      <p:sp>
        <p:nvSpPr>
          <p:cNvPr id="9830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2438" y="1001713"/>
            <a:ext cx="8418512" cy="6143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My Music</a:t>
            </a: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436688"/>
            <a:ext cx="6908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879" y="2079171"/>
            <a:ext cx="5622471" cy="421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4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7042150" cy="482600"/>
          </a:xfrm>
        </p:spPr>
        <p:txBody>
          <a:bodyPr/>
          <a:lstStyle/>
          <a:p>
            <a:pPr eaLnBrk="1" hangingPunct="1"/>
            <a:r>
              <a:rPr lang="en-US" dirty="0" smtClean="0"/>
              <a:t>Web/App Overview</a:t>
            </a:r>
          </a:p>
        </p:txBody>
      </p:sp>
      <p:sp>
        <p:nvSpPr>
          <p:cNvPr id="9830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2438" y="1001713"/>
            <a:ext cx="8418512" cy="6143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Mix It Up – By Channel</a:t>
            </a: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436688"/>
            <a:ext cx="6908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444" y="2075770"/>
            <a:ext cx="5588905" cy="419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3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u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u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Blu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10252</TotalTime>
  <Words>477</Words>
  <Application>Microsoft Macintosh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Helvetica</vt:lpstr>
      <vt:lpstr>Calibri</vt:lpstr>
      <vt:lpstr>ＭＳ Ｐゴシック</vt:lpstr>
      <vt:lpstr>Title Master</vt:lpstr>
      <vt:lpstr>Divider Slide</vt:lpstr>
      <vt:lpstr>Blue Master</vt:lpstr>
      <vt:lpstr>1_Blue Master</vt:lpstr>
      <vt:lpstr>2_Blue Master</vt:lpstr>
      <vt:lpstr>3_Blue Master</vt:lpstr>
      <vt:lpstr>Web/app demo discussion  </vt:lpstr>
      <vt:lpstr>The Music Choice Experience</vt:lpstr>
      <vt:lpstr>The Music Choice Experience</vt:lpstr>
      <vt:lpstr>Web/App Overview</vt:lpstr>
      <vt:lpstr>Web/App Overview</vt:lpstr>
      <vt:lpstr>Web/App Overview</vt:lpstr>
      <vt:lpstr>Web/App Overview</vt:lpstr>
      <vt:lpstr>Web/App Overview</vt:lpstr>
      <vt:lpstr>Web/App Overview</vt:lpstr>
      <vt:lpstr>Web/App Overview</vt:lpstr>
      <vt:lpstr>Web/App Overview</vt:lpstr>
      <vt:lpstr>Web/App Overview</vt:lpstr>
      <vt:lpstr>Web/App Overview</vt:lpstr>
      <vt:lpstr>Feature Release Plan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Joanna McKeever</dc:creator>
  <cp:lastModifiedBy>Music Choice</cp:lastModifiedBy>
  <cp:revision>459</cp:revision>
  <cp:lastPrinted>2011-11-09T14:50:27Z</cp:lastPrinted>
  <dcterms:created xsi:type="dcterms:W3CDTF">2012-05-25T14:24:45Z</dcterms:created>
  <dcterms:modified xsi:type="dcterms:W3CDTF">2012-05-25T19:03:31Z</dcterms:modified>
</cp:coreProperties>
</file>