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61" r:id="rId6"/>
    <p:sldId id="265" r:id="rId7"/>
    <p:sldId id="266" r:id="rId8"/>
    <p:sldId id="267" r:id="rId9"/>
    <p:sldId id="268" r:id="rId10"/>
    <p:sldId id="269" r:id="rId11"/>
    <p:sldId id="262" r:id="rId12"/>
    <p:sldId id="274" r:id="rId13"/>
    <p:sldId id="263" r:id="rId14"/>
    <p:sldId id="264" r:id="rId15"/>
    <p:sldId id="270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2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22"/>
  </p:normalViewPr>
  <p:slideViewPr>
    <p:cSldViewPr snapToGrid="0" snapToObjects="1">
      <p:cViewPr varScale="1">
        <p:scale>
          <a:sx n="104" d="100"/>
          <a:sy n="104" d="100"/>
        </p:scale>
        <p:origin x="23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FE1BC-674D-2646-A7C8-05E9C1C78597}" type="datetimeFigureOut">
              <a:rPr lang="en-US" smtClean="0"/>
              <a:t>1/23/20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BD55D-6D8B-BF4D-893A-05BBD57C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61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BD55D-6D8B-BF4D-893A-05BBD57C8E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94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BD55D-6D8B-BF4D-893A-05BBD57C8E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4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BD55D-6D8B-BF4D-893A-05BBD57C8E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84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BD55D-6D8B-BF4D-893A-05BBD57C8E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89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BD55D-6D8B-BF4D-893A-05BBD57C8E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50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BD55D-6D8B-BF4D-893A-05BBD57C8E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21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BD55D-6D8B-BF4D-893A-05BBD57C8E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30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637-4714-4B48-8876-8DE568A6A558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9CA3-DFD3-C94E-924B-0596A98AB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637-4714-4B48-8876-8DE568A6A558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9CA3-DFD3-C94E-924B-0596A98AB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637-4714-4B48-8876-8DE568A6A558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9CA3-DFD3-C94E-924B-0596A98AB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637-4714-4B48-8876-8DE568A6A558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9CA3-DFD3-C94E-924B-0596A98AB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637-4714-4B48-8876-8DE568A6A558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9CA3-DFD3-C94E-924B-0596A98AB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637-4714-4B48-8876-8DE568A6A558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9CA3-DFD3-C94E-924B-0596A98AB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637-4714-4B48-8876-8DE568A6A558}" type="datetimeFigureOut">
              <a:rPr lang="en-US" smtClean="0"/>
              <a:t>1/23/20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9CA3-DFD3-C94E-924B-0596A98AB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637-4714-4B48-8876-8DE568A6A558}" type="datetimeFigureOut">
              <a:rPr lang="en-US" smtClean="0"/>
              <a:t>1/23/20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9CA3-DFD3-C94E-924B-0596A98AB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637-4714-4B48-8876-8DE568A6A558}" type="datetimeFigureOut">
              <a:rPr lang="en-US" smtClean="0"/>
              <a:t>1/23/20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9CA3-DFD3-C94E-924B-0596A98AB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637-4714-4B48-8876-8DE568A6A558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9CA3-DFD3-C94E-924B-0596A98AB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637-4714-4B48-8876-8DE568A6A558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9CA3-DFD3-C94E-924B-0596A98AB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FE637-4714-4B48-8876-8DE568A6A558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09CA3-DFD3-C94E-924B-0596A98AB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971" y="4916810"/>
            <a:ext cx="5012724" cy="8409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Value Proposition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549" y="5604483"/>
            <a:ext cx="1270224" cy="413908"/>
          </a:xfrm>
        </p:spPr>
        <p:txBody>
          <a:bodyPr>
            <a:normAutofit/>
          </a:bodyPr>
          <a:lstStyle/>
          <a:p>
            <a:r>
              <a:rPr lang="en-US" sz="1400" dirty="0" smtClean="0"/>
              <a:t>JANUARY 2020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4" y="3846922"/>
            <a:ext cx="15113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843" y="667179"/>
            <a:ext cx="11135497" cy="44317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4 Steps to </a:t>
            </a:r>
            <a:r>
              <a:rPr lang="en-US" sz="3200" b="1" dirty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C</a:t>
            </a:r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reate a Value Proposition</a:t>
            </a:r>
            <a:endParaRPr lang="en-US" sz="3200" b="1" dirty="0">
              <a:solidFill>
                <a:srgbClr val="BF291A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844" y="1315955"/>
            <a:ext cx="10515600" cy="221807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1800" b="1" dirty="0" smtClean="0">
                <a:latin typeface="Open Sans" charset="0"/>
                <a:ea typeface="Open Sans" charset="0"/>
                <a:cs typeface="Open Sans" charset="0"/>
              </a:rPr>
              <a:t>4</a:t>
            </a:r>
            <a:r>
              <a:rPr lang="en-US" sz="1800" b="1" dirty="0" smtClean="0">
                <a:latin typeface="Open Sans" charset="0"/>
                <a:ea typeface="Open Sans" charset="0"/>
                <a:cs typeface="Open Sans" charset="0"/>
              </a:rPr>
              <a:t>. </a:t>
            </a:r>
            <a:r>
              <a:rPr lang="en-US" sz="1800" b="1" dirty="0">
                <a:latin typeface="Open Sans" charset="0"/>
                <a:ea typeface="Open Sans" charset="0"/>
                <a:cs typeface="Open Sans" charset="0"/>
              </a:rPr>
              <a:t>Create a statement of your value proposition</a:t>
            </a:r>
            <a:endParaRPr lang="en-US" sz="1800" b="1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6249" y="1703095"/>
            <a:ext cx="7735330" cy="300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lphaLcParenR"/>
            </a:pPr>
            <a: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  <a:t>A </a:t>
            </a:r>
            <a:r>
              <a:rPr lang="en-US" sz="1600" dirty="0">
                <a:latin typeface="Open Sans" charset="0"/>
                <a:ea typeface="Open Sans" charset="0"/>
                <a:cs typeface="Open Sans" charset="0"/>
              </a:rPr>
              <a:t>statement made up a few sentences that summarizes your overall VP. This is where you communicate the key value-points of your VP.</a:t>
            </a:r>
            <a: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</a:br>
            <a:endParaRPr lang="en-US" sz="1600" dirty="0" smtClean="0">
              <a:latin typeface="Open Sans" charset="0"/>
              <a:ea typeface="Open Sans" charset="0"/>
              <a:cs typeface="Open Sans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LcParenR"/>
            </a:pPr>
            <a: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  <a:t>Bullet-points </a:t>
            </a:r>
            <a:r>
              <a:rPr lang="en-US" sz="1600" dirty="0">
                <a:latin typeface="Open Sans" charset="0"/>
                <a:ea typeface="Open Sans" charset="0"/>
                <a:cs typeface="Open Sans" charset="0"/>
              </a:rPr>
              <a:t>that outline USPs, supporting features, and smaller benefits.</a:t>
            </a:r>
            <a: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</a:br>
            <a:endParaRPr lang="en-US" sz="1600" dirty="0" smtClean="0">
              <a:latin typeface="Open Sans" charset="0"/>
              <a:ea typeface="Open Sans" charset="0"/>
              <a:cs typeface="Open Sans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LcParenR"/>
            </a:pPr>
            <a:r>
              <a:rPr lang="en-US" sz="1600" dirty="0" smtClean="0">
                <a:latin typeface="Open Sans" charset="0"/>
                <a:ea typeface="Open Sans" charset="0"/>
                <a:cs typeface="Open Sans" charset="0"/>
              </a:rPr>
              <a:t>Small </a:t>
            </a:r>
            <a:r>
              <a:rPr lang="en-US" sz="1600" dirty="0">
                <a:latin typeface="Open Sans" charset="0"/>
                <a:ea typeface="Open Sans" charset="0"/>
                <a:cs typeface="Open Sans" charset="0"/>
              </a:rPr>
              <a:t>“booster” features that you provide that will appeal to specific segments of your market and customers with unique problems (such as shipping to remote places).</a:t>
            </a:r>
          </a:p>
        </p:txBody>
      </p:sp>
    </p:spTree>
    <p:extLst>
      <p:ext uri="{BB962C8B-B14F-4D97-AF65-F5344CB8AC3E}">
        <p14:creationId xmlns:p14="http://schemas.microsoft.com/office/powerpoint/2010/main" val="577974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130" y="609979"/>
            <a:ext cx="10258168" cy="44317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What Customers Think of Us</a:t>
            </a:r>
            <a:endParaRPr lang="en-US" sz="3200" b="1" dirty="0">
              <a:solidFill>
                <a:srgbClr val="BF291A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30" y="1258755"/>
            <a:ext cx="10515600" cy="69819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1800" dirty="0"/>
              <a:t>Based solely on their impressions of the homepage, participants were asked to characterize the brand in 3 </a:t>
            </a:r>
            <a:r>
              <a:rPr lang="en-US" sz="1800" dirty="0" smtClean="0"/>
              <a:t>words</a:t>
            </a:r>
            <a:r>
              <a:rPr lang="en-US" sz="1800" dirty="0" smtClean="0">
                <a:solidFill>
                  <a:srgbClr val="BF291A"/>
                </a:solidFill>
              </a:rPr>
              <a:t>*</a:t>
            </a:r>
            <a:r>
              <a:rPr lang="en-US" sz="1800" dirty="0" smtClean="0">
                <a:effectLst/>
              </a:rPr>
              <a:t> </a:t>
            </a:r>
            <a:endParaRPr lang="en-US" sz="1800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382804" y="1876582"/>
            <a:ext cx="2942968" cy="44793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US" sz="1800" dirty="0"/>
              <a:t>Communication</a:t>
            </a:r>
            <a:br>
              <a:rPr lang="en-US" sz="1800" dirty="0"/>
            </a:br>
            <a:r>
              <a:rPr lang="en-US" sz="1800" dirty="0"/>
              <a:t>Creative</a:t>
            </a:r>
            <a:br>
              <a:rPr lang="en-US" sz="1800" dirty="0"/>
            </a:br>
            <a:r>
              <a:rPr lang="en-US" sz="1800" dirty="0"/>
              <a:t>Customer-focused</a:t>
            </a:r>
            <a:br>
              <a:rPr lang="en-US" sz="1800" dirty="0"/>
            </a:br>
            <a:r>
              <a:rPr lang="en-US" sz="1800" dirty="0"/>
              <a:t>Engaging</a:t>
            </a:r>
            <a:br>
              <a:rPr lang="en-US" sz="1800" dirty="0"/>
            </a:br>
            <a:r>
              <a:rPr lang="en-US" sz="1800" dirty="0"/>
              <a:t>Equipment</a:t>
            </a:r>
            <a:br>
              <a:rPr lang="en-US" sz="1800" dirty="0"/>
            </a:br>
            <a:r>
              <a:rPr lang="en-US" sz="1800" dirty="0"/>
              <a:t>Exciting</a:t>
            </a:r>
            <a:br>
              <a:rPr lang="en-US" sz="1800" dirty="0"/>
            </a:br>
            <a:r>
              <a:rPr lang="en-US" sz="1800" dirty="0"/>
              <a:t>Focused</a:t>
            </a:r>
            <a:br>
              <a:rPr lang="en-US" sz="1800" dirty="0"/>
            </a:br>
            <a:r>
              <a:rPr lang="en-US" sz="1800" dirty="0"/>
              <a:t>Fun</a:t>
            </a:r>
            <a:br>
              <a:rPr lang="en-US" sz="1800" dirty="0"/>
            </a:br>
            <a:r>
              <a:rPr lang="en-US" sz="1800" dirty="0"/>
              <a:t>Innovative</a:t>
            </a:r>
            <a:br>
              <a:rPr lang="en-US" sz="1800" dirty="0"/>
            </a:br>
            <a:endParaRPr lang="en-US" sz="18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804728" y="1876582"/>
            <a:ext cx="2942968" cy="44793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US" sz="1800" dirty="0" smtClean="0"/>
              <a:t>Inviting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Modern </a:t>
            </a:r>
            <a:br>
              <a:rPr lang="en-US" sz="1800" dirty="0"/>
            </a:br>
            <a:r>
              <a:rPr lang="en-US" sz="1800" dirty="0" smtClean="0"/>
              <a:t>Motivating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Technology</a:t>
            </a:r>
            <a:br>
              <a:rPr lang="en-US" sz="1800" dirty="0"/>
            </a:br>
            <a:r>
              <a:rPr lang="en-US" sz="1800" dirty="0"/>
              <a:t>Wow</a:t>
            </a:r>
            <a:br>
              <a:rPr lang="en-US" sz="1800" dirty="0"/>
            </a:br>
            <a:r>
              <a:rPr lang="en-US" sz="1800" dirty="0"/>
              <a:t>Accessible </a:t>
            </a:r>
            <a:br>
              <a:rPr lang="en-US" sz="1800" dirty="0"/>
            </a:br>
            <a:r>
              <a:rPr lang="en-US" sz="1800" dirty="0"/>
              <a:t>Creative</a:t>
            </a:r>
            <a:br>
              <a:rPr lang="en-US" sz="1800" dirty="0"/>
            </a:br>
            <a:r>
              <a:rPr lang="en-US" sz="1800" dirty="0"/>
              <a:t>Familiar</a:t>
            </a:r>
            <a:br>
              <a:rPr lang="en-US" sz="1800" dirty="0"/>
            </a:br>
            <a:r>
              <a:rPr lang="en-US" sz="1800" dirty="0"/>
              <a:t>Friendly</a:t>
            </a:r>
            <a:br>
              <a:rPr lang="en-US" sz="1800" dirty="0"/>
            </a:br>
            <a:endParaRPr lang="en-US" sz="18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18879" y="1876582"/>
            <a:ext cx="2942968" cy="44793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US" sz="1800" dirty="0" smtClean="0"/>
              <a:t>High-tech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Professional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Quality</a:t>
            </a:r>
            <a:br>
              <a:rPr lang="en-US" sz="1800" dirty="0"/>
            </a:br>
            <a:r>
              <a:rPr lang="en-US" sz="1800" dirty="0" smtClean="0"/>
              <a:t>Reliable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Specialized</a:t>
            </a:r>
            <a:br>
              <a:rPr lang="en-US" sz="1800" dirty="0"/>
            </a:br>
            <a:r>
              <a:rPr lang="en-US" sz="1800" dirty="0"/>
              <a:t>Technology</a:t>
            </a:r>
            <a:br>
              <a:rPr lang="en-US" sz="1800" dirty="0"/>
            </a:br>
            <a:r>
              <a:rPr lang="en-US" sz="1800" dirty="0"/>
              <a:t>Trustworthy</a:t>
            </a:r>
            <a:br>
              <a:rPr lang="en-US" sz="1800" dirty="0"/>
            </a:br>
            <a:r>
              <a:rPr lang="en-US" sz="1800" dirty="0"/>
              <a:t>Unknown</a:t>
            </a:r>
            <a:br>
              <a:rPr lang="en-US" sz="1800" dirty="0"/>
            </a:br>
            <a:r>
              <a:rPr lang="en-US" sz="1800" dirty="0"/>
              <a:t>Value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845378" y="6355951"/>
            <a:ext cx="3177746" cy="349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 smtClean="0">
                <a:solidFill>
                  <a:srgbClr val="BF291A"/>
                </a:solidFill>
              </a:rPr>
              <a:t>*Based on the Major Site Review 2019</a:t>
            </a:r>
            <a:endParaRPr lang="en-US" sz="1400" dirty="0">
              <a:solidFill>
                <a:srgbClr val="BF291A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86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130" y="609979"/>
            <a:ext cx="10258168" cy="44317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12 Value Propositions Shoppers Care About</a:t>
            </a:r>
            <a:endParaRPr lang="en-US" sz="3200" b="1" dirty="0">
              <a:solidFill>
                <a:srgbClr val="BF291A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30" y="1258755"/>
            <a:ext cx="10515600" cy="69819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1800" dirty="0"/>
              <a:t>Based solely on their impressions of the homepage, participants were asked to characterize the brand in 3 </a:t>
            </a:r>
            <a:r>
              <a:rPr lang="en-US" sz="1800" dirty="0" smtClean="0"/>
              <a:t>words</a:t>
            </a:r>
            <a:r>
              <a:rPr lang="en-US" sz="1800" dirty="0" smtClean="0">
                <a:solidFill>
                  <a:srgbClr val="BF291A"/>
                </a:solidFill>
              </a:rPr>
              <a:t>*</a:t>
            </a:r>
            <a:r>
              <a:rPr lang="en-US" sz="1800" dirty="0" smtClean="0">
                <a:effectLst/>
              </a:rPr>
              <a:t> </a:t>
            </a:r>
            <a:endParaRPr lang="en-US" sz="1800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01130" y="2215863"/>
            <a:ext cx="5327811" cy="2858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1. Your </a:t>
            </a:r>
            <a:r>
              <a:rPr lang="en-US" sz="1400" b="1" dirty="0">
                <a:latin typeface="Open Sans Semibold" charset="0"/>
                <a:ea typeface="Open Sans Semibold" charset="0"/>
                <a:cs typeface="Open Sans Semibold" charset="0"/>
              </a:rPr>
              <a:t>Products Are Easy to Find </a:t>
            </a: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Online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2. Free</a:t>
            </a:r>
            <a:r>
              <a:rPr lang="en-US" sz="1400" b="1" dirty="0">
                <a:latin typeface="Open Sans Semibold" charset="0"/>
                <a:ea typeface="Open Sans Semibold" charset="0"/>
                <a:cs typeface="Open Sans Semibold" charset="0"/>
              </a:rPr>
              <a:t>, Fast Shipping is Now an </a:t>
            </a: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Expectation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3. The </a:t>
            </a:r>
            <a:r>
              <a:rPr lang="en-US" sz="1400" b="1" dirty="0">
                <a:latin typeface="Open Sans Semibold" charset="0"/>
                <a:ea typeface="Open Sans Semibold" charset="0"/>
                <a:cs typeface="Open Sans Semibold" charset="0"/>
              </a:rPr>
              <a:t>Ability to Browse, Compare and Buy from </a:t>
            </a: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Anywhere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4. Sharing </a:t>
            </a:r>
            <a:r>
              <a:rPr lang="en-US" sz="1400" b="1" dirty="0">
                <a:latin typeface="Open Sans Semibold" charset="0"/>
                <a:ea typeface="Open Sans Semibold" charset="0"/>
                <a:cs typeface="Open Sans Semibold" charset="0"/>
              </a:rPr>
              <a:t>Your Customer’s Values and </a:t>
            </a: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Passions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5. Help </a:t>
            </a:r>
            <a:r>
              <a:rPr lang="en-US" sz="1400" b="1" dirty="0">
                <a:latin typeface="Open Sans Semibold" charset="0"/>
                <a:ea typeface="Open Sans Semibold" charset="0"/>
                <a:cs typeface="Open Sans Semibold" charset="0"/>
              </a:rPr>
              <a:t>is Easy to Find and Communicate </a:t>
            </a: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With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6. Detailed </a:t>
            </a:r>
            <a:r>
              <a:rPr lang="en-US" sz="1400" b="1" dirty="0">
                <a:latin typeface="Open Sans Semibold" charset="0"/>
                <a:ea typeface="Open Sans Semibold" charset="0"/>
                <a:cs typeface="Open Sans Semibold" charset="0"/>
              </a:rPr>
              <a:t>Online Order </a:t>
            </a: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Tracking</a:t>
            </a:r>
            <a:endParaRPr lang="en-US" sz="1400" b="1" dirty="0"/>
          </a:p>
          <a:p>
            <a:pPr marL="0" indent="0">
              <a:lnSpc>
                <a:spcPct val="160000"/>
              </a:lnSpc>
              <a:buNone/>
            </a:pPr>
            <a:endParaRPr lang="en-US" sz="14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21161" y="2203628"/>
            <a:ext cx="4448433" cy="3414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7. Generous Return Policy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8. Customized Recommendations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9. Subscribe and Save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10. Transparent, Upfront Pricing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11. Automatic Delivery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 smtClean="0">
                <a:latin typeface="Open Sans Semibold" charset="0"/>
                <a:ea typeface="Open Sans Semibold" charset="0"/>
                <a:cs typeface="Open Sans Semibold" charset="0"/>
              </a:rPr>
              <a:t>12. Personality Instead of Corporate Drones</a:t>
            </a:r>
            <a:endParaRPr lang="en-US" sz="1400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761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21" y="893025"/>
            <a:ext cx="8728379" cy="4160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762"/>
            <a:ext cx="10258168" cy="44317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Examples</a:t>
            </a:r>
            <a:endParaRPr lang="en-US" sz="3200" b="1" dirty="0">
              <a:solidFill>
                <a:srgbClr val="BF291A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3124" y="1124465"/>
            <a:ext cx="287049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Etsy’s slogan – “If it’s handcrafted, vintage, custom, or unique, it’s on Etsy.” – summarizes its value proposition of providing special, handmade products with a personal connection to the creator.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Below </a:t>
            </a:r>
            <a:r>
              <a:rPr lang="en-US" sz="1600" dirty="0"/>
              <a:t>they expand on their value </a:t>
            </a:r>
            <a:r>
              <a:rPr lang="en-US" sz="1600" dirty="0" err="1"/>
              <a:t>propostion</a:t>
            </a:r>
            <a:r>
              <a:rPr lang="en-US" sz="1600" dirty="0"/>
              <a:t>: uniqueness, independent sellers and secure shopping.</a:t>
            </a:r>
          </a:p>
        </p:txBody>
      </p:sp>
    </p:spTree>
    <p:extLst>
      <p:ext uri="{BB962C8B-B14F-4D97-AF65-F5344CB8AC3E}">
        <p14:creationId xmlns:p14="http://schemas.microsoft.com/office/powerpoint/2010/main" val="789991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762"/>
            <a:ext cx="10258168" cy="44317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Examples</a:t>
            </a:r>
            <a:endParaRPr lang="en-US" sz="3200" b="1" dirty="0">
              <a:solidFill>
                <a:srgbClr val="BF291A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046" y="1076814"/>
            <a:ext cx="8084451" cy="4174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124" y="1013252"/>
            <a:ext cx="28704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Warby</a:t>
            </a:r>
            <a:r>
              <a:rPr lang="en-US" sz="1600" dirty="0"/>
              <a:t> Parker provides savings of time and money by delivering low-cost frames directly to its customers’ doors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600" dirty="0"/>
              <a:t>The opportunity </a:t>
            </a:r>
            <a:r>
              <a:rPr lang="en-US" sz="1600" dirty="0" smtClean="0"/>
              <a:t>to </a:t>
            </a:r>
            <a:r>
              <a:rPr lang="en-US" sz="1600" dirty="0"/>
              <a:t>sample numerous products in a market that’s dominated by expensive, high-end retailers that don’t allow customers to try multiple products without going into a brick-and-mortar store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600" dirty="0"/>
              <a:t>Free shipping and returns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600" dirty="0"/>
              <a:t>The use of high-quality materials for a mid-level price when most competitor products are either high-quality luxury or low-quality cut-price models.</a:t>
            </a:r>
          </a:p>
        </p:txBody>
      </p:sp>
    </p:spTree>
    <p:extLst>
      <p:ext uri="{BB962C8B-B14F-4D97-AF65-F5344CB8AC3E}">
        <p14:creationId xmlns:p14="http://schemas.microsoft.com/office/powerpoint/2010/main" val="242996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762"/>
            <a:ext cx="10258168" cy="44317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Examples</a:t>
            </a:r>
            <a:endParaRPr lang="en-US" sz="3200" b="1" dirty="0">
              <a:solidFill>
                <a:srgbClr val="BF291A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621" y="1098383"/>
            <a:ext cx="7141047" cy="37948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061312"/>
            <a:ext cx="364730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Amazon provides a unique mixture of choice, speed, and convenience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600" dirty="0"/>
              <a:t>Few online retailers offer the sheer scale of products (you can buy everything from the latest bestsellers to open top fire-pits) along with fast shipping and ease of purchase through one-click buying.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15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762"/>
            <a:ext cx="10258168" cy="44317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Examples</a:t>
            </a:r>
            <a:endParaRPr lang="en-US" sz="3200" b="1" dirty="0">
              <a:solidFill>
                <a:srgbClr val="BF291A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235" y="1161535"/>
            <a:ext cx="8390684" cy="4707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486" y="1075038"/>
            <a:ext cx="269377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Crutchfield’s value proposition rests on the package of services – such as warranty support, lifetime customer service, returns, in-person advisors, and more – that it offers to customers</a:t>
            </a:r>
            <a:r>
              <a:rPr lang="en-US" sz="1600" dirty="0" smtClean="0"/>
              <a:t>.</a:t>
            </a:r>
          </a:p>
          <a:p>
            <a:endParaRPr lang="en-US" sz="1600" dirty="0"/>
          </a:p>
          <a:p>
            <a:r>
              <a:rPr lang="en-US" sz="1600" dirty="0"/>
              <a:t>Customers can access dedicated advisors while shopping for products, a feature offered by very few online retailers</a:t>
            </a:r>
            <a:r>
              <a:rPr lang="en-US" sz="1600" dirty="0" smtClean="0"/>
              <a:t>.</a:t>
            </a:r>
          </a:p>
          <a:p>
            <a:endParaRPr lang="en-US" sz="1600" dirty="0"/>
          </a:p>
          <a:p>
            <a:r>
              <a:rPr lang="en-US" sz="1600" dirty="0"/>
              <a:t>Products also come with a lifetime customer support package, a 60-day returns policy and a 60-day price guarantee.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1247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762"/>
            <a:ext cx="10258168" cy="44317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Examples</a:t>
            </a:r>
            <a:endParaRPr lang="en-US" sz="3200" b="1" dirty="0">
              <a:solidFill>
                <a:srgbClr val="BF291A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066" y="965499"/>
            <a:ext cx="5821267" cy="3272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28" y="965499"/>
            <a:ext cx="5821268" cy="3272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351" y="4473146"/>
            <a:ext cx="11565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Mizzen and Main’s core value proposition rests on the unique product it offers. All shirts sold through its ecommerce site are made with a fabric that solves several key problems associated with traditional dress shirts – it wicks sweat, is machine washable, stretches, and is breathable</a:t>
            </a:r>
            <a:r>
              <a:rPr lang="en-US" sz="1600" dirty="0" smtClean="0"/>
              <a:t>.</a:t>
            </a:r>
          </a:p>
          <a:p>
            <a:endParaRPr lang="en-US" sz="1600" dirty="0"/>
          </a:p>
          <a:p>
            <a:r>
              <a:rPr lang="en-US" sz="1600" dirty="0"/>
              <a:t>They use language that resonates with masculine audience: “The Best Damn Dress Shirt</a:t>
            </a:r>
            <a:r>
              <a:rPr lang="en-US" sz="1600" dirty="0" smtClean="0"/>
              <a:t>”.</a:t>
            </a:r>
          </a:p>
          <a:p>
            <a:endParaRPr lang="en-US" sz="1600" dirty="0"/>
          </a:p>
          <a:p>
            <a:r>
              <a:rPr lang="en-US" sz="1600" dirty="0"/>
              <a:t>Mizzen and Main also offers all the extras you would expect with a premium clothing company, such as free shipping and complimentary returns.</a:t>
            </a:r>
          </a:p>
        </p:txBody>
      </p:sp>
    </p:spTree>
    <p:extLst>
      <p:ext uri="{BB962C8B-B14F-4D97-AF65-F5344CB8AC3E}">
        <p14:creationId xmlns:p14="http://schemas.microsoft.com/office/powerpoint/2010/main" val="145587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29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Contents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1825625"/>
            <a:ext cx="8507629" cy="435133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What is a Value Proposition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Top Characteristics of a Great Value Proposition</a:t>
            </a:r>
            <a:endParaRPr lang="en-US" sz="2400" dirty="0" smtClean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Most Common Value Proposition Mistakes</a:t>
            </a:r>
            <a:endParaRPr lang="en-US" sz="2400" dirty="0" smtClean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Where Should You Put Your  Value Proposition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4 Steps to Create a Value Proposition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What Customers Think of Us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12 Value Propositions Shoppers Care About</a:t>
            </a:r>
            <a:endParaRPr lang="en-US" sz="2400" dirty="0" smtClean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Examples</a:t>
            </a:r>
            <a:endParaRPr lang="en-US" sz="24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22476" y="1825625"/>
            <a:ext cx="16928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3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4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5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6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7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11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12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13</a:t>
            </a:r>
            <a:endParaRPr lang="en-US" sz="24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913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4822"/>
            <a:ext cx="10258168" cy="44317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What is a Value Proposition</a:t>
            </a:r>
            <a:endParaRPr lang="en-US" sz="3200" b="1" dirty="0">
              <a:solidFill>
                <a:srgbClr val="BF291A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3598"/>
            <a:ext cx="10515600" cy="175529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A</a:t>
            </a:r>
            <a:r>
              <a:rPr lang="en-US" sz="1800" dirty="0">
                <a:latin typeface="Open Sans" charset="0"/>
                <a:ea typeface="Open Sans" charset="0"/>
                <a:cs typeface="Open Sans" charset="0"/>
              </a:rPr>
              <a:t> simple statement describing which problems your store solves, positioning yourself against the competition and highlighting key features</a:t>
            </a:r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. You </a:t>
            </a:r>
            <a:r>
              <a:rPr lang="en-US" sz="1800" dirty="0">
                <a:latin typeface="Open Sans" charset="0"/>
                <a:ea typeface="Open Sans" charset="0"/>
                <a:cs typeface="Open Sans" charset="0"/>
              </a:rPr>
              <a:t>know why your company is great, but do your potential customers know what sets </a:t>
            </a:r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your business </a:t>
            </a:r>
            <a:r>
              <a:rPr lang="en-US" sz="1800" dirty="0">
                <a:latin typeface="Open Sans" charset="0"/>
                <a:ea typeface="Open Sans" charset="0"/>
                <a:cs typeface="Open Sans" charset="0"/>
              </a:rPr>
              <a:t>apart?</a:t>
            </a:r>
            <a:r>
              <a:rPr lang="en-US" sz="1800" dirty="0" smtClean="0">
                <a:effectLst/>
                <a:latin typeface="Open Sans" charset="0"/>
                <a:ea typeface="Open Sans" charset="0"/>
                <a:cs typeface="Open Sans" charset="0"/>
              </a:rPr>
              <a:t> </a:t>
            </a:r>
            <a:endParaRPr lang="en-US" sz="1800" dirty="0"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7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2465"/>
            <a:ext cx="10258168" cy="44317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Top Characteristics of a Great Value Proposition</a:t>
            </a:r>
            <a:endParaRPr lang="en-US" sz="3200" b="1" dirty="0">
              <a:solidFill>
                <a:srgbClr val="BF291A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1240"/>
            <a:ext cx="10515600" cy="3453753"/>
          </a:xfrm>
        </p:spPr>
        <p:txBody>
          <a:bodyPr>
            <a:normAutofit/>
          </a:bodyPr>
          <a:lstStyle/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Be concise and easy to understand</a:t>
            </a:r>
          </a:p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Define what you do</a:t>
            </a:r>
          </a:p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Explain how your business resolves a pain point for your potential customer</a:t>
            </a:r>
          </a:p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Be displayed prominently on your website and/or your consumer touch points</a:t>
            </a:r>
          </a:p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It should include what customers already expect from businesses in your space</a:t>
            </a:r>
          </a:p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Your value proposition should </a:t>
            </a:r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encompass as least one clear unique selling proposition (USP)</a:t>
            </a:r>
          </a:p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Your mix of value should be unique</a:t>
            </a:r>
          </a:p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It should be obvious</a:t>
            </a:r>
            <a:endParaRPr lang="en-US" sz="18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8292" y="4497859"/>
            <a:ext cx="7253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Open Sans" charset="0"/>
                <a:ea typeface="Open Sans" charset="0"/>
                <a:cs typeface="Open Sans" charset="0"/>
              </a:rPr>
              <a:t>Peter Sandeen</a:t>
            </a:r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 says the idea is to </a:t>
            </a:r>
            <a:r>
              <a:rPr lang="en-US" i="1" dirty="0">
                <a:latin typeface="Open Sans" charset="0"/>
                <a:ea typeface="Open Sans" charset="0"/>
                <a:cs typeface="Open Sans" charset="0"/>
              </a:rPr>
              <a:t>“hit people over the head with what makes you different.”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581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3038"/>
            <a:ext cx="10258168" cy="44317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Most Common Value Proposition Mistakes</a:t>
            </a:r>
            <a:endParaRPr lang="en-US" sz="3200" b="1" dirty="0">
              <a:solidFill>
                <a:srgbClr val="BF291A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1814"/>
            <a:ext cx="10515600" cy="2218078"/>
          </a:xfrm>
        </p:spPr>
        <p:txBody>
          <a:bodyPr>
            <a:normAutofit/>
          </a:bodyPr>
          <a:lstStyle/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Not having proof</a:t>
            </a:r>
          </a:p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Not being clear</a:t>
            </a:r>
          </a:p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Not testing</a:t>
            </a:r>
          </a:p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It’s not a mission statement</a:t>
            </a:r>
          </a:p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It’s not a slogan</a:t>
            </a:r>
          </a:p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It’s not a unique selling proposition </a:t>
            </a:r>
            <a:r>
              <a:rPr lang="mr-IN" sz="1800" dirty="0" smtClean="0">
                <a:latin typeface="Open Sans" charset="0"/>
                <a:ea typeface="Open Sans" charset="0"/>
                <a:cs typeface="Open Sans" charset="0"/>
              </a:rPr>
              <a:t>–</a:t>
            </a:r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 a specific unique feature of your store</a:t>
            </a:r>
            <a:endParaRPr lang="en-US" sz="1800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4086" y="3669956"/>
            <a:ext cx="8489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i="1" dirty="0" smtClean="0">
                <a:latin typeface="Open Sans" charset="0"/>
                <a:ea typeface="Open Sans" charset="0"/>
                <a:cs typeface="Open Sans" charset="0"/>
              </a:rPr>
              <a:t>Mission Statements and slogans </a:t>
            </a:r>
            <a:r>
              <a:rPr lang="en-US" i="1" dirty="0">
                <a:latin typeface="Open Sans" charset="0"/>
                <a:ea typeface="Open Sans" charset="0"/>
                <a:cs typeface="Open Sans" charset="0"/>
              </a:rPr>
              <a:t>derive from your value </a:t>
            </a:r>
            <a:r>
              <a:rPr lang="en-US" i="1" dirty="0" smtClean="0">
                <a:latin typeface="Open Sans" charset="0"/>
                <a:ea typeface="Open Sans" charset="0"/>
                <a:cs typeface="Open Sans" charset="0"/>
              </a:rPr>
              <a:t>proposition. They’re not the value proposition itself</a:t>
            </a:r>
            <a:endParaRPr lang="en-US" i="1" dirty="0">
              <a:latin typeface="Open Sans" charset="0"/>
              <a:ea typeface="Open Sans" charset="0"/>
              <a:cs typeface="Open Sans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05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605395"/>
            <a:ext cx="11135497" cy="44317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Where Should You Put Your  Value Proposition</a:t>
            </a:r>
            <a:endParaRPr lang="en-US" sz="3200" b="1" dirty="0">
              <a:solidFill>
                <a:srgbClr val="BF291A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4171"/>
            <a:ext cx="10515600" cy="2218078"/>
          </a:xfrm>
        </p:spPr>
        <p:txBody>
          <a:bodyPr>
            <a:normAutofit/>
          </a:bodyPr>
          <a:lstStyle/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In the header</a:t>
            </a:r>
          </a:p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On the homepage</a:t>
            </a:r>
          </a:p>
          <a:p>
            <a:pPr lvl="0"/>
            <a:r>
              <a:rPr lang="en-US" sz="1800" dirty="0" smtClean="0">
                <a:latin typeface="Open Sans" charset="0"/>
                <a:ea typeface="Open Sans" charset="0"/>
                <a:cs typeface="Open Sans" charset="0"/>
              </a:rPr>
              <a:t>On your product and checkout pages</a:t>
            </a:r>
          </a:p>
        </p:txBody>
      </p:sp>
    </p:spTree>
    <p:extLst>
      <p:ext uri="{BB962C8B-B14F-4D97-AF65-F5344CB8AC3E}">
        <p14:creationId xmlns:p14="http://schemas.microsoft.com/office/powerpoint/2010/main" val="1084871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691892"/>
            <a:ext cx="11135497" cy="44317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4 Steps to </a:t>
            </a:r>
            <a:r>
              <a:rPr lang="en-US" sz="3200" b="1" dirty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C</a:t>
            </a:r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reate a Value Proposition</a:t>
            </a:r>
            <a:endParaRPr lang="en-US" sz="3200" b="1" dirty="0">
              <a:solidFill>
                <a:srgbClr val="BF291A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0668"/>
            <a:ext cx="10515600" cy="221807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1800" b="1" dirty="0" smtClean="0">
                <a:latin typeface="Open Sans" charset="0"/>
                <a:ea typeface="Open Sans" charset="0"/>
                <a:cs typeface="Open Sans" charset="0"/>
              </a:rPr>
              <a:t>1. Define your markets problems and delights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627" y="1716215"/>
            <a:ext cx="5461687" cy="4096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8605" y="1850586"/>
            <a:ext cx="3719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/>
              <a:t>Along with alleviating pain, a good value proposition provides customers with greater and more “delightful” benefits. </a:t>
            </a:r>
            <a:endParaRPr lang="en-US" dirty="0" smtClean="0"/>
          </a:p>
          <a:p>
            <a:pPr lvl="0">
              <a:lnSpc>
                <a:spcPct val="150000"/>
              </a:lnSpc>
            </a:pPr>
            <a:endParaRPr lang="en-US" dirty="0"/>
          </a:p>
          <a:p>
            <a:pPr lvl="0">
              <a:lnSpc>
                <a:spcPct val="150000"/>
              </a:lnSpc>
            </a:pPr>
            <a:r>
              <a:rPr lang="en-US" dirty="0" smtClean="0"/>
              <a:t>Understanding the </a:t>
            </a:r>
            <a:r>
              <a:rPr lang="en-US" dirty="0"/>
              <a:t>customer needs, wants, and fears will feed into </a:t>
            </a:r>
            <a:r>
              <a:rPr lang="en-US" dirty="0" smtClean="0"/>
              <a:t>your </a:t>
            </a:r>
            <a:r>
              <a:rPr lang="en-US" dirty="0"/>
              <a:t>store.</a:t>
            </a:r>
          </a:p>
        </p:txBody>
      </p:sp>
    </p:spTree>
    <p:extLst>
      <p:ext uri="{BB962C8B-B14F-4D97-AF65-F5344CB8AC3E}">
        <p14:creationId xmlns:p14="http://schemas.microsoft.com/office/powerpoint/2010/main" val="370765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28962"/>
            <a:ext cx="11135497" cy="44317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4 Steps to </a:t>
            </a:r>
            <a:r>
              <a:rPr lang="en-US" sz="3200" b="1" dirty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C</a:t>
            </a:r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reate a Value Proposition</a:t>
            </a:r>
            <a:endParaRPr lang="en-US" sz="3200" b="1" dirty="0">
              <a:solidFill>
                <a:srgbClr val="BF291A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7738"/>
            <a:ext cx="10515600" cy="221807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1800" b="1" dirty="0" smtClean="0">
                <a:latin typeface="Open Sans" charset="0"/>
                <a:ea typeface="Open Sans" charset="0"/>
                <a:cs typeface="Open Sans" charset="0"/>
              </a:rPr>
              <a:t>2. </a:t>
            </a:r>
            <a:r>
              <a:rPr lang="en-US" sz="1800" b="1" dirty="0">
                <a:latin typeface="Open Sans" charset="0"/>
                <a:ea typeface="Open Sans" charset="0"/>
                <a:cs typeface="Open Sans" charset="0"/>
              </a:rPr>
              <a:t>Hone in on underserved markets</a:t>
            </a:r>
            <a:endParaRPr lang="en-US" sz="1800" b="1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8605" y="1887656"/>
            <a:ext cx="7735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/>
              <a:t>Including elements in your value proposition that cater specifically to underserved </a:t>
            </a:r>
            <a:r>
              <a:rPr lang="en-US" dirty="0" smtClean="0"/>
              <a:t>markets, </a:t>
            </a:r>
            <a:r>
              <a:rPr lang="en-US" dirty="0"/>
              <a:t>special discounts to students, for example.</a:t>
            </a:r>
          </a:p>
        </p:txBody>
      </p:sp>
    </p:spTree>
    <p:extLst>
      <p:ext uri="{BB962C8B-B14F-4D97-AF65-F5344CB8AC3E}">
        <p14:creationId xmlns:p14="http://schemas.microsoft.com/office/powerpoint/2010/main" val="615253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654822"/>
            <a:ext cx="11135497" cy="44317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4 Steps to </a:t>
            </a:r>
            <a:r>
              <a:rPr lang="en-US" sz="3200" b="1" dirty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C</a:t>
            </a:r>
            <a:r>
              <a:rPr lang="en-US" sz="3200" b="1" dirty="0" smtClean="0">
                <a:solidFill>
                  <a:srgbClr val="BF291A"/>
                </a:solidFill>
                <a:latin typeface="Open Sans" charset="0"/>
                <a:ea typeface="Open Sans" charset="0"/>
                <a:cs typeface="Open Sans" charset="0"/>
              </a:rPr>
              <a:t>reate a Value Proposition</a:t>
            </a:r>
            <a:endParaRPr lang="en-US" sz="3200" b="1" dirty="0">
              <a:solidFill>
                <a:srgbClr val="BF291A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3598"/>
            <a:ext cx="10515600" cy="221807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1800" b="1" dirty="0">
                <a:latin typeface="Open Sans" charset="0"/>
                <a:ea typeface="Open Sans" charset="0"/>
                <a:cs typeface="Open Sans" charset="0"/>
              </a:rPr>
              <a:t>3</a:t>
            </a:r>
            <a:r>
              <a:rPr lang="en-US" sz="1800" b="1" dirty="0" smtClean="0">
                <a:latin typeface="Open Sans" charset="0"/>
                <a:ea typeface="Open Sans" charset="0"/>
                <a:cs typeface="Open Sans" charset="0"/>
              </a:rPr>
              <a:t>. </a:t>
            </a:r>
            <a:r>
              <a:rPr lang="en-US" sz="1800" b="1" dirty="0" smtClean="0">
                <a:latin typeface="Open Sans" charset="0"/>
                <a:ea typeface="Open Sans" charset="0"/>
                <a:cs typeface="Open Sans" charset="0"/>
              </a:rPr>
              <a:t>Include unique selling propositions</a:t>
            </a:r>
            <a:endParaRPr lang="en-US" sz="1800" b="1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8605" y="1591882"/>
            <a:ext cx="7735330" cy="560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/>
              <a:t>What features do you provide that are unique to your </a:t>
            </a:r>
            <a:r>
              <a:rPr lang="en-US" dirty="0" smtClean="0"/>
              <a:t>store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192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702</Words>
  <Application>Microsoft Macintosh PowerPoint</Application>
  <PresentationFormat>Widescreen</PresentationFormat>
  <Paragraphs>110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Calibri Light</vt:lpstr>
      <vt:lpstr>Open Sans</vt:lpstr>
      <vt:lpstr>Open Sans Semibold</vt:lpstr>
      <vt:lpstr>Arial</vt:lpstr>
      <vt:lpstr>Office Theme</vt:lpstr>
      <vt:lpstr>Value Proposition</vt:lpstr>
      <vt:lpstr>Contents</vt:lpstr>
      <vt:lpstr>What is a Value Proposition</vt:lpstr>
      <vt:lpstr>Top Characteristics of a Great Value Proposition</vt:lpstr>
      <vt:lpstr>Most Common Value Proposition Mistakes</vt:lpstr>
      <vt:lpstr>Where Should You Put Your  Value Proposition</vt:lpstr>
      <vt:lpstr>4 Steps to Create a Value Proposition</vt:lpstr>
      <vt:lpstr>4 Steps to Create a Value Proposition</vt:lpstr>
      <vt:lpstr>4 Steps to Create a Value Proposition</vt:lpstr>
      <vt:lpstr>4 Steps to Create a Value Proposition</vt:lpstr>
      <vt:lpstr>What Customers Think of Us</vt:lpstr>
      <vt:lpstr>12 Value Propositions Shoppers Care About</vt:lpstr>
      <vt:lpstr>Examples</vt:lpstr>
      <vt:lpstr>Examples</vt:lpstr>
      <vt:lpstr>Examples</vt:lpstr>
      <vt:lpstr>Examples</vt:lpstr>
      <vt:lpstr>Examples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Value Proposition</dc:title>
  <dc:creator>Microsoft Office User</dc:creator>
  <cp:lastModifiedBy>Microsoft Office User</cp:lastModifiedBy>
  <cp:revision>13</cp:revision>
  <dcterms:created xsi:type="dcterms:W3CDTF">2020-01-23T17:27:34Z</dcterms:created>
  <dcterms:modified xsi:type="dcterms:W3CDTF">2020-01-23T20:49:56Z</dcterms:modified>
</cp:coreProperties>
</file>